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8_F5EF4E7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3" r:id="rId2"/>
    <p:sldId id="274" r:id="rId3"/>
    <p:sldId id="275" r:id="rId4"/>
    <p:sldId id="279" r:id="rId5"/>
    <p:sldId id="277" r:id="rId6"/>
    <p:sldId id="270" r:id="rId7"/>
    <p:sldId id="268" r:id="rId8"/>
    <p:sldId id="283" r:id="rId9"/>
    <p:sldId id="280" r:id="rId10"/>
    <p:sldId id="269" r:id="rId11"/>
    <p:sldId id="282" r:id="rId12"/>
    <p:sldId id="267" r:id="rId13"/>
    <p:sldId id="281" r:id="rId14"/>
    <p:sldId id="272" r:id="rId15"/>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0" userDrawn="1">
          <p15:clr>
            <a:srgbClr val="A4A3A4"/>
          </p15:clr>
        </p15:guide>
        <p15:guide id="2" pos="3974" userDrawn="1">
          <p15:clr>
            <a:srgbClr val="A4A3A4"/>
          </p15:clr>
        </p15:guide>
        <p15:guide id="3" pos="346" userDrawn="1">
          <p15:clr>
            <a:srgbClr val="A4A3A4"/>
          </p15:clr>
        </p15:guide>
        <p15:guide id="4" pos="2160" userDrawn="1">
          <p15:clr>
            <a:srgbClr val="A4A3A4"/>
          </p15:clr>
        </p15:guide>
        <p15:guide id="5" orient="horz" pos="3143" userDrawn="1">
          <p15:clr>
            <a:srgbClr val="A4A3A4"/>
          </p15:clr>
        </p15:guide>
        <p15:guide id="6" orient="horz" pos="56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120DE-F1CE-8D63-A71D-599541484475}" name="Cynthia Allison Lauretta Tjin" initials="CT" userId="S::Cynthia.Tjin@etu.unige.ch::966e6c88-69c7-44e5-8616-11b9102ab7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748"/>
    <a:srgbClr val="4AAE47"/>
    <a:srgbClr val="07578A"/>
    <a:srgbClr val="0C6D92"/>
    <a:srgbClr val="0F6991"/>
    <a:srgbClr val="0F6290"/>
    <a:srgbClr val="0961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88"/>
    <p:restoredTop sz="95952"/>
  </p:normalViewPr>
  <p:slideViewPr>
    <p:cSldViewPr snapToGrid="0" snapToObjects="1">
      <p:cViewPr>
        <p:scale>
          <a:sx n="84" d="100"/>
          <a:sy n="84" d="100"/>
        </p:scale>
        <p:origin x="1176" y="-128"/>
      </p:cViewPr>
      <p:guideLst>
        <p:guide orient="horz" pos="330"/>
        <p:guide pos="3974"/>
        <p:guide pos="346"/>
        <p:guide pos="2160"/>
        <p:guide orient="horz" pos="3143"/>
        <p:guide orient="horz" pos="56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modernComment_118_F5EF4E76.xml><?xml version="1.0" encoding="utf-8"?>
<p188:cmLst xmlns:a="http://schemas.openxmlformats.org/drawingml/2006/main" xmlns:r="http://schemas.openxmlformats.org/officeDocument/2006/relationships" xmlns:p188="http://schemas.microsoft.com/office/powerpoint/2018/8/main">
  <p188:cm id="{47ACD0AE-27AA-DF4C-91C5-1EB548B074FA}" authorId="{3C1120DE-F1CE-8D63-A71D-599541484475}" created="2024-04-29T13:24:49.632">
    <ac:txMkLst xmlns:ac="http://schemas.microsoft.com/office/drawing/2013/main/command">
      <pc:docMk xmlns:pc="http://schemas.microsoft.com/office/powerpoint/2013/main/command"/>
      <pc:sldMk xmlns:pc="http://schemas.microsoft.com/office/powerpoint/2013/main/command" cId="4126101110" sldId="280"/>
      <ac:spMk id="10" creationId="{4FFDC969-A765-8C6E-7666-55C65EACAE67}"/>
      <ac:txMk cp="215" len="100">
        <ac:context len="669" hash="3095731590"/>
      </ac:txMk>
    </ac:txMkLst>
    <p188:pos x="3107885" y="2445088"/>
    <p188:txBody>
      <a:bodyPr/>
      <a:lstStyle/>
      <a:p>
        <a:r>
          <a:rPr lang="fr-CH"/>
          <a:t>e n’arrive pas à joindre M Zebda pour lui poser les questions liées à la maintenance. Comment est-ce qu’on peut procéder pour cette partie de la solution? (J’ai enlevé la formation à l’éco-conduite car cela n’est, comme tu l’a évoqué, pas forcément possible de démontrer exactement comment cela a mené à une réduction de la consommation… </a:t>
        </a:r>
      </a:p>
    </p188:txBody>
  </p188:cm>
  <p188:cm id="{E3DD6BEE-F57B-4C43-A389-16D0ED251CAF}" authorId="{3C1120DE-F1CE-8D63-A71D-599541484475}" created="2024-04-29T13:25:09.030">
    <ac:txMkLst xmlns:ac="http://schemas.microsoft.com/office/drawing/2013/main/command">
      <pc:docMk xmlns:pc="http://schemas.microsoft.com/office/powerpoint/2013/main/command"/>
      <pc:sldMk xmlns:pc="http://schemas.microsoft.com/office/powerpoint/2013/main/command" cId="4126101110" sldId="280"/>
      <ac:spMk id="10" creationId="{4FFDC969-A765-8C6E-7666-55C65EACAE67}"/>
      <ac:txMk cp="334" len="191">
        <ac:context len="669" hash="3095731590"/>
      </ac:txMk>
    </ac:txMkLst>
    <p188:pos x="3107885" y="3359488"/>
    <p188:txBody>
      <a:bodyPr/>
      <a:lstStyle/>
      <a:p>
        <a:r>
          <a:rPr lang="fr-CH"/>
          <a:t>Malheureusement, je n’ai pas pu obtenir des chiffres plus précis. Imen m’a expliqué qu’ils ont révisé les circuits des 5 bennes les plus consommatrices et ont pu raccourcir les circuits de ces bennes de quelque kilomètres par circuit. Mais ils ne disposent pas de chiffres plus précis, et surtout c’est peut-être pas très parlant si nous mentionnons seulement une réduction pour ces 5 bennes.. 
Peut-être nous ne sommes pas obligés de mettre des chiffres clés ? (Pas chaque diapo en dispose…)</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9B665ED-D6E6-2F42-9B36-6B9C8AC5CC1E}" type="datetimeFigureOut">
              <a:rPr lang="fr-FR" smtClean="0"/>
              <a:t>02/05/2024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390667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9B665ED-D6E6-2F42-9B36-6B9C8AC5CC1E}" type="datetimeFigureOut">
              <a:rPr lang="fr-FR" smtClean="0"/>
              <a:t>02/05/2024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1699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9B665ED-D6E6-2F42-9B36-6B9C8AC5CC1E}" type="datetimeFigureOut">
              <a:rPr lang="fr-FR" smtClean="0"/>
              <a:t>02/05/2024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374017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9B665ED-D6E6-2F42-9B36-6B9C8AC5CC1E}" type="datetimeFigureOut">
              <a:rPr lang="fr-FR" smtClean="0"/>
              <a:t>02/05/2024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2554444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9B665ED-D6E6-2F42-9B36-6B9C8AC5CC1E}" type="datetimeFigureOut">
              <a:rPr lang="fr-FR" smtClean="0"/>
              <a:t>02/05/2024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28333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9B665ED-D6E6-2F42-9B36-6B9C8AC5CC1E}" type="datetimeFigureOut">
              <a:rPr lang="fr-FR" smtClean="0"/>
              <a:t>02/05/2024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79485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9B665ED-D6E6-2F42-9B36-6B9C8AC5CC1E}" type="datetimeFigureOut">
              <a:rPr lang="fr-FR" smtClean="0"/>
              <a:t>02/05/2024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122789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9B665ED-D6E6-2F42-9B36-6B9C8AC5CC1E}" type="datetimeFigureOut">
              <a:rPr lang="fr-FR" smtClean="0"/>
              <a:t>02/05/2024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168891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665ED-D6E6-2F42-9B36-6B9C8AC5CC1E}" type="datetimeFigureOut">
              <a:rPr lang="fr-FR" smtClean="0"/>
              <a:t>02/05/2024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3905601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9B665ED-D6E6-2F42-9B36-6B9C8AC5CC1E}" type="datetimeFigureOut">
              <a:rPr lang="fr-FR" smtClean="0"/>
              <a:t>02/05/2024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290792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9B665ED-D6E6-2F42-9B36-6B9C8AC5CC1E}" type="datetimeFigureOut">
              <a:rPr lang="fr-FR" smtClean="0"/>
              <a:t>02/05/2024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4D9F681-C36C-C944-8099-8E695C146F6F}" type="slidenum">
              <a:rPr lang="fr-FR" smtClean="0"/>
              <a:t>‹#›</a:t>
            </a:fld>
            <a:endParaRPr lang="fr-FR"/>
          </a:p>
        </p:txBody>
      </p:sp>
    </p:spTree>
    <p:extLst>
      <p:ext uri="{BB962C8B-B14F-4D97-AF65-F5344CB8AC3E}">
        <p14:creationId xmlns:p14="http://schemas.microsoft.com/office/powerpoint/2010/main" val="302215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9B665ED-D6E6-2F42-9B36-6B9C8AC5CC1E}" type="datetimeFigureOut">
              <a:rPr lang="fr-FR" smtClean="0"/>
              <a:t>02/05/2024</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4D9F681-C36C-C944-8099-8E695C146F6F}" type="slidenum">
              <a:rPr lang="fr-FR" smtClean="0"/>
              <a:t>‹#›</a:t>
            </a:fld>
            <a:endParaRPr lang="fr-FR"/>
          </a:p>
        </p:txBody>
      </p:sp>
    </p:spTree>
    <p:extLst>
      <p:ext uri="{BB962C8B-B14F-4D97-AF65-F5344CB8AC3E}">
        <p14:creationId xmlns:p14="http://schemas.microsoft.com/office/powerpoint/2010/main" val="1100647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19.png"/><Relationship Id="rId12" Type="http://schemas.openxmlformats.org/officeDocument/2006/relationships/image" Target="../media/image3.png"/><Relationship Id="rId17" Type="http://schemas.openxmlformats.org/officeDocument/2006/relationships/image" Target="../media/image45.png"/><Relationship Id="rId2" Type="http://schemas.openxmlformats.org/officeDocument/2006/relationships/image" Target="../media/image35.jpeg"/><Relationship Id="rId16"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about:blank" TargetMode="External"/><Relationship Id="rId11" Type="http://schemas.openxmlformats.org/officeDocument/2006/relationships/image" Target="../media/image2.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40.jpeg"/><Relationship Id="rId4" Type="http://schemas.openxmlformats.org/officeDocument/2006/relationships/image" Target="../media/image37.png"/><Relationship Id="rId9" Type="http://schemas.openxmlformats.org/officeDocument/2006/relationships/image" Target="../media/image39.jpe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emf"/><Relationship Id="rId10" Type="http://schemas.openxmlformats.org/officeDocument/2006/relationships/image" Target="../media/image20.png"/><Relationship Id="rId4" Type="http://schemas.openxmlformats.org/officeDocument/2006/relationships/image" Target="../media/image15.em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microsoft.com/office/2018/10/relationships/comments" Target="../comments/modernComment_118_F5EF4E7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reet lamp and palm trees&#10;&#10;Description automatically generated">
            <a:extLst>
              <a:ext uri="{FF2B5EF4-FFF2-40B4-BE49-F238E27FC236}">
                <a16:creationId xmlns:a16="http://schemas.microsoft.com/office/drawing/2014/main" id="{D019973F-FF0A-C996-CFFE-127D369BA53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601310"/>
            <a:ext cx="6858000" cy="7304690"/>
          </a:xfrm>
          <a:prstGeom prst="rect">
            <a:avLst/>
          </a:prstGeom>
        </p:spPr>
      </p:pic>
      <p:sp>
        <p:nvSpPr>
          <p:cNvPr id="43" name="ZoneTexte 42">
            <a:extLst>
              <a:ext uri="{FF2B5EF4-FFF2-40B4-BE49-F238E27FC236}">
                <a16:creationId xmlns:a16="http://schemas.microsoft.com/office/drawing/2014/main" id="{2BFFCA3D-AA7A-6305-C5D8-BC9F1D9D4285}"/>
              </a:ext>
            </a:extLst>
          </p:cNvPr>
          <p:cNvSpPr txBox="1"/>
          <p:nvPr/>
        </p:nvSpPr>
        <p:spPr>
          <a:xfrm>
            <a:off x="-19789" y="1916689"/>
            <a:ext cx="6877790" cy="1678656"/>
          </a:xfrm>
          <a:prstGeom prst="rect">
            <a:avLst/>
          </a:prstGeom>
          <a:solidFill>
            <a:srgbClr val="49B748"/>
          </a:solidFill>
          <a:ln>
            <a:solidFill>
              <a:srgbClr val="00B050"/>
            </a:solidFill>
          </a:ln>
        </p:spPr>
        <p:txBody>
          <a:bodyPr wrap="square" rIns="324000" rtlCol="0" anchor="ctr" anchorCtr="0">
            <a:noAutofit/>
          </a:bodyPr>
          <a:lstStyle/>
          <a:p>
            <a:pPr algn="r"/>
            <a:endParaRPr lang="fr-FR" sz="1600" dirty="0">
              <a:solidFill>
                <a:schemeClr val="bg1"/>
              </a:solidFill>
            </a:endParaRPr>
          </a:p>
        </p:txBody>
      </p:sp>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pic>
        <p:nvPicPr>
          <p:cNvPr id="9" name="Image 8">
            <a:extLst>
              <a:ext uri="{FF2B5EF4-FFF2-40B4-BE49-F238E27FC236}">
                <a16:creationId xmlns:a16="http://schemas.microsoft.com/office/drawing/2014/main" id="{D073D3F8-0716-FEB2-26EF-9AF34292BC42}"/>
              </a:ext>
            </a:extLst>
          </p:cNvPr>
          <p:cNvPicPr>
            <a:picLocks noChangeAspect="1"/>
          </p:cNvPicPr>
          <p:nvPr/>
        </p:nvPicPr>
        <p:blipFill>
          <a:blip r:embed="rId3"/>
          <a:stretch>
            <a:fillRect/>
          </a:stretch>
        </p:blipFill>
        <p:spPr>
          <a:xfrm>
            <a:off x="377687" y="374640"/>
            <a:ext cx="2072335" cy="1059744"/>
          </a:xfrm>
          <a:prstGeom prst="rect">
            <a:avLst/>
          </a:prstGeom>
        </p:spPr>
      </p:pic>
      <p:pic>
        <p:nvPicPr>
          <p:cNvPr id="7" name="Image 6">
            <a:extLst>
              <a:ext uri="{FF2B5EF4-FFF2-40B4-BE49-F238E27FC236}">
                <a16:creationId xmlns:a16="http://schemas.microsoft.com/office/drawing/2014/main" id="{1CB3FD7A-72BC-4132-2BD8-C44D0974EFC7}"/>
              </a:ext>
            </a:extLst>
          </p:cNvPr>
          <p:cNvPicPr>
            <a:picLocks noChangeAspect="1"/>
          </p:cNvPicPr>
          <p:nvPr/>
        </p:nvPicPr>
        <p:blipFill>
          <a:blip r:embed="rId4"/>
          <a:stretch>
            <a:fillRect/>
          </a:stretch>
        </p:blipFill>
        <p:spPr>
          <a:xfrm>
            <a:off x="4190545" y="354561"/>
            <a:ext cx="2196000" cy="1176184"/>
          </a:xfrm>
          <a:prstGeom prst="rect">
            <a:avLst/>
          </a:prstGeom>
        </p:spPr>
      </p:pic>
      <p:sp>
        <p:nvSpPr>
          <p:cNvPr id="13" name="ZoneTexte 12">
            <a:extLst>
              <a:ext uri="{FF2B5EF4-FFF2-40B4-BE49-F238E27FC236}">
                <a16:creationId xmlns:a16="http://schemas.microsoft.com/office/drawing/2014/main" id="{9DA6CC2B-FC9C-99AB-4FA9-745693A65CC8}"/>
              </a:ext>
            </a:extLst>
          </p:cNvPr>
          <p:cNvSpPr txBox="1"/>
          <p:nvPr/>
        </p:nvSpPr>
        <p:spPr>
          <a:xfrm>
            <a:off x="333374" y="2016480"/>
            <a:ext cx="6191251" cy="1515800"/>
          </a:xfrm>
          <a:prstGeom prst="rect">
            <a:avLst/>
          </a:prstGeom>
          <a:noFill/>
        </p:spPr>
        <p:txBody>
          <a:bodyPr wrap="square" lIns="0" rIns="0" rtlCol="0">
            <a:spAutoFit/>
          </a:bodyPr>
          <a:lstStyle/>
          <a:p>
            <a:pPr algn="ctr">
              <a:spcBef>
                <a:spcPts val="400"/>
              </a:spcBef>
            </a:pPr>
            <a:r>
              <a:rPr lang="fr-FR" sz="3200" dirty="0">
                <a:solidFill>
                  <a:schemeClr val="bg1"/>
                </a:solidFill>
                <a:latin typeface="+mj-lt"/>
              </a:rPr>
              <a:t>Alliance des Communes </a:t>
            </a:r>
          </a:p>
          <a:p>
            <a:pPr algn="ctr"/>
            <a:r>
              <a:rPr lang="fr-FR" sz="3200" dirty="0">
                <a:solidFill>
                  <a:schemeClr val="bg1"/>
                </a:solidFill>
                <a:latin typeface="+mj-lt"/>
              </a:rPr>
              <a:t>pour la Transition Energétique</a:t>
            </a:r>
          </a:p>
          <a:p>
            <a:pPr algn="ctr"/>
            <a:endParaRPr lang="fr-FR" sz="1050" dirty="0"/>
          </a:p>
          <a:p>
            <a:pPr algn="ctr"/>
            <a:r>
              <a:rPr lang="fr-FR" dirty="0">
                <a:solidFill>
                  <a:schemeClr val="bg1"/>
                </a:solidFill>
              </a:rPr>
              <a:t>Territoires en action pour la gestion énergie-climat durable</a:t>
            </a:r>
          </a:p>
        </p:txBody>
      </p:sp>
      <p:sp>
        <p:nvSpPr>
          <p:cNvPr id="4" name="Rectangle 3">
            <a:extLst>
              <a:ext uri="{FF2B5EF4-FFF2-40B4-BE49-F238E27FC236}">
                <a16:creationId xmlns:a16="http://schemas.microsoft.com/office/drawing/2014/main" id="{63BCBB12-277C-7638-CBC0-C315B642EB91}"/>
              </a:ext>
            </a:extLst>
          </p:cNvPr>
          <p:cNvSpPr/>
          <p:nvPr/>
        </p:nvSpPr>
        <p:spPr>
          <a:xfrm>
            <a:off x="0" y="4683129"/>
            <a:ext cx="5779477" cy="4135086"/>
          </a:xfrm>
          <a:prstGeom prst="rect">
            <a:avLst/>
          </a:prstGeom>
          <a:solidFill>
            <a:srgbClr val="4AAE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 name="TextBox 7">
            <a:extLst>
              <a:ext uri="{FF2B5EF4-FFF2-40B4-BE49-F238E27FC236}">
                <a16:creationId xmlns:a16="http://schemas.microsoft.com/office/drawing/2014/main" id="{3B27EE2E-246C-4F47-F88A-BCD27B1AE2EB}"/>
              </a:ext>
            </a:extLst>
          </p:cNvPr>
          <p:cNvSpPr txBox="1"/>
          <p:nvPr/>
        </p:nvSpPr>
        <p:spPr>
          <a:xfrm>
            <a:off x="215118" y="4873235"/>
            <a:ext cx="4788096" cy="3754874"/>
          </a:xfrm>
          <a:prstGeom prst="rect">
            <a:avLst/>
          </a:prstGeom>
          <a:noFill/>
        </p:spPr>
        <p:txBody>
          <a:bodyPr wrap="square" rtlCol="0">
            <a:spAutoFit/>
          </a:bodyPr>
          <a:lstStyle/>
          <a:p>
            <a:r>
              <a:rPr lang="en-CH" sz="2000" dirty="0">
                <a:solidFill>
                  <a:schemeClr val="bg1"/>
                </a:solidFill>
              </a:rPr>
              <a:t>LE PROGRAMME ACTE</a:t>
            </a:r>
          </a:p>
          <a:p>
            <a:endParaRPr lang="en-CH" sz="1200" dirty="0">
              <a:solidFill>
                <a:schemeClr val="bg1"/>
              </a:solidFill>
            </a:endParaRPr>
          </a:p>
          <a:p>
            <a:r>
              <a:rPr lang="en-CH" sz="1200" dirty="0">
                <a:solidFill>
                  <a:schemeClr val="bg1"/>
                </a:solidFill>
              </a:rPr>
              <a:t>Introduction au programme						</a:t>
            </a:r>
          </a:p>
          <a:p>
            <a:r>
              <a:rPr lang="en-CH" sz="1200" dirty="0">
                <a:solidFill>
                  <a:schemeClr val="bg1"/>
                </a:solidFill>
              </a:rPr>
              <a:t>Label ACTE</a:t>
            </a:r>
          </a:p>
          <a:p>
            <a:r>
              <a:rPr lang="en-CH" sz="1200" dirty="0">
                <a:solidFill>
                  <a:schemeClr val="bg1"/>
                </a:solidFill>
              </a:rPr>
              <a:t>Les villes pilotes</a:t>
            </a:r>
          </a:p>
          <a:p>
            <a:r>
              <a:rPr lang="en-CH" sz="1200" dirty="0">
                <a:solidFill>
                  <a:schemeClr val="bg1"/>
                </a:solidFill>
              </a:rPr>
              <a:t>Le dispositif de soutien aux communes</a:t>
            </a:r>
          </a:p>
          <a:p>
            <a:r>
              <a:rPr lang="en-CH" sz="1200" dirty="0">
                <a:solidFill>
                  <a:schemeClr val="bg1"/>
                </a:solidFill>
              </a:rPr>
              <a:t>Audits énergétiques communaux</a:t>
            </a:r>
          </a:p>
          <a:p>
            <a:pPr marL="314325" indent="-314325"/>
            <a:endParaRPr lang="en-CH" sz="1200" dirty="0">
              <a:solidFill>
                <a:schemeClr val="bg1"/>
              </a:solidFill>
            </a:endParaRPr>
          </a:p>
          <a:p>
            <a:pPr marL="314325" indent="-314325"/>
            <a:r>
              <a:rPr lang="en-CH" sz="2000" dirty="0">
                <a:solidFill>
                  <a:schemeClr val="bg1"/>
                </a:solidFill>
              </a:rPr>
              <a:t>LES PROJETS PILOTES</a:t>
            </a:r>
          </a:p>
          <a:p>
            <a:pPr marL="357188" indent="-357188">
              <a:spcBef>
                <a:spcPts val="1200"/>
              </a:spcBef>
            </a:pPr>
            <a:r>
              <a:rPr lang="en-CH" sz="1200" dirty="0">
                <a:solidFill>
                  <a:schemeClr val="bg1"/>
                </a:solidFill>
              </a:rPr>
              <a:t>Toits solaires sur les bâtiments municipaux – BIZERTE</a:t>
            </a:r>
          </a:p>
          <a:p>
            <a:pPr marL="357188" indent="-357188"/>
            <a:r>
              <a:rPr lang="en-CH" sz="1200" dirty="0">
                <a:solidFill>
                  <a:schemeClr val="bg1"/>
                </a:solidFill>
              </a:rPr>
              <a:t>Mobilité douce et active – DOUZ</a:t>
            </a:r>
          </a:p>
          <a:p>
            <a:r>
              <a:rPr lang="en-CH" sz="1200" dirty="0">
                <a:solidFill>
                  <a:schemeClr val="bg1"/>
                </a:solidFill>
              </a:rPr>
              <a:t>Eclairage public performant – HAMMAM-LIF</a:t>
            </a:r>
          </a:p>
          <a:p>
            <a:r>
              <a:rPr lang="en-CH" sz="1200" dirty="0">
                <a:solidFill>
                  <a:schemeClr val="bg1"/>
                </a:solidFill>
              </a:rPr>
              <a:t>Eclairage de bâtiment efficace et système de monitoring – KAIROUAN</a:t>
            </a:r>
          </a:p>
          <a:p>
            <a:r>
              <a:rPr lang="en-CH" sz="1200" dirty="0">
                <a:solidFill>
                  <a:schemeClr val="bg1"/>
                </a:solidFill>
              </a:rPr>
              <a:t>Architecture bioclimatique – MEDENINE</a:t>
            </a:r>
          </a:p>
          <a:p>
            <a:r>
              <a:rPr lang="en-CH" sz="1200" dirty="0">
                <a:solidFill>
                  <a:schemeClr val="bg1"/>
                </a:solidFill>
              </a:rPr>
              <a:t>Aménagement de quartier durable – NABEUL</a:t>
            </a:r>
          </a:p>
          <a:p>
            <a:r>
              <a:rPr lang="en-CH" sz="1200" dirty="0">
                <a:solidFill>
                  <a:schemeClr val="bg1"/>
                </a:solidFill>
              </a:rPr>
              <a:t>SIG de la gestion du patrimoine communal – SFAX</a:t>
            </a:r>
          </a:p>
          <a:p>
            <a:r>
              <a:rPr lang="en-CH" sz="1200" dirty="0">
                <a:solidFill>
                  <a:schemeClr val="bg1"/>
                </a:solidFill>
              </a:rPr>
              <a:t>Gestion optimisée du parc roulant - SOUSSE</a:t>
            </a:r>
          </a:p>
        </p:txBody>
      </p:sp>
      <p:sp>
        <p:nvSpPr>
          <p:cNvPr id="11" name="TextBox 10">
            <a:extLst>
              <a:ext uri="{FF2B5EF4-FFF2-40B4-BE49-F238E27FC236}">
                <a16:creationId xmlns:a16="http://schemas.microsoft.com/office/drawing/2014/main" id="{C366C461-E8F2-3C9F-E0CB-795E5714A009}"/>
              </a:ext>
            </a:extLst>
          </p:cNvPr>
          <p:cNvSpPr txBox="1"/>
          <p:nvPr/>
        </p:nvSpPr>
        <p:spPr>
          <a:xfrm>
            <a:off x="5334783" y="5410282"/>
            <a:ext cx="671512" cy="3062377"/>
          </a:xfrm>
          <a:prstGeom prst="rect">
            <a:avLst/>
          </a:prstGeom>
          <a:noFill/>
        </p:spPr>
        <p:txBody>
          <a:bodyPr wrap="square" rtlCol="0">
            <a:spAutoFit/>
          </a:bodyPr>
          <a:lstStyle/>
          <a:p>
            <a:r>
              <a:rPr lang="en-CH" sz="1200" dirty="0">
                <a:solidFill>
                  <a:schemeClr val="bg1"/>
                </a:solidFill>
              </a:rPr>
              <a:t>2</a:t>
            </a:r>
          </a:p>
          <a:p>
            <a:r>
              <a:rPr lang="en-CH" sz="1200" dirty="0">
                <a:solidFill>
                  <a:schemeClr val="bg1"/>
                </a:solidFill>
              </a:rPr>
              <a:t>2</a:t>
            </a:r>
          </a:p>
          <a:p>
            <a:r>
              <a:rPr lang="en-CH" sz="1200" dirty="0">
                <a:solidFill>
                  <a:schemeClr val="bg1"/>
                </a:solidFill>
              </a:rPr>
              <a:t>3</a:t>
            </a:r>
          </a:p>
          <a:p>
            <a:r>
              <a:rPr lang="en-CH" sz="1200" dirty="0">
                <a:solidFill>
                  <a:schemeClr val="bg1"/>
                </a:solidFill>
              </a:rPr>
              <a:t>3</a:t>
            </a:r>
          </a:p>
          <a:p>
            <a:r>
              <a:rPr lang="en-CH" sz="1200" dirty="0">
                <a:solidFill>
                  <a:schemeClr val="bg1"/>
                </a:solidFill>
              </a:rPr>
              <a:t>5</a:t>
            </a:r>
          </a:p>
          <a:p>
            <a:endParaRPr lang="en-CH" sz="1600" dirty="0">
              <a:solidFill>
                <a:schemeClr val="bg1"/>
              </a:solidFill>
            </a:endParaRPr>
          </a:p>
          <a:p>
            <a:endParaRPr lang="en-CH" sz="1050" dirty="0">
              <a:solidFill>
                <a:schemeClr val="bg1"/>
              </a:solidFill>
            </a:endParaRPr>
          </a:p>
          <a:p>
            <a:endParaRPr lang="en-CH" sz="1050" dirty="0">
              <a:solidFill>
                <a:schemeClr val="bg1"/>
              </a:solidFill>
            </a:endParaRPr>
          </a:p>
          <a:p>
            <a:r>
              <a:rPr lang="en-CH" sz="1200" dirty="0">
                <a:solidFill>
                  <a:schemeClr val="bg1"/>
                </a:solidFill>
              </a:rPr>
              <a:t>6</a:t>
            </a:r>
          </a:p>
          <a:p>
            <a:r>
              <a:rPr lang="en-CH" sz="1200" dirty="0">
                <a:solidFill>
                  <a:schemeClr val="bg1"/>
                </a:solidFill>
              </a:rPr>
              <a:t>7</a:t>
            </a:r>
          </a:p>
          <a:p>
            <a:r>
              <a:rPr lang="en-CH" sz="1200" dirty="0">
                <a:solidFill>
                  <a:schemeClr val="bg1"/>
                </a:solidFill>
              </a:rPr>
              <a:t>8</a:t>
            </a:r>
          </a:p>
          <a:p>
            <a:r>
              <a:rPr lang="en-CH" sz="1200" dirty="0">
                <a:solidFill>
                  <a:schemeClr val="bg1"/>
                </a:solidFill>
              </a:rPr>
              <a:t>9</a:t>
            </a:r>
          </a:p>
          <a:p>
            <a:r>
              <a:rPr lang="en-CH" sz="1200" dirty="0">
                <a:solidFill>
                  <a:schemeClr val="bg1"/>
                </a:solidFill>
              </a:rPr>
              <a:t>10</a:t>
            </a:r>
          </a:p>
          <a:p>
            <a:r>
              <a:rPr lang="en-CH" sz="1200" dirty="0">
                <a:solidFill>
                  <a:schemeClr val="bg1"/>
                </a:solidFill>
              </a:rPr>
              <a:t>11</a:t>
            </a:r>
          </a:p>
          <a:p>
            <a:r>
              <a:rPr lang="en-CH" sz="1200" dirty="0">
                <a:solidFill>
                  <a:schemeClr val="bg1"/>
                </a:solidFill>
              </a:rPr>
              <a:t>12</a:t>
            </a:r>
          </a:p>
          <a:p>
            <a:r>
              <a:rPr lang="en-CH" sz="1200" dirty="0">
                <a:solidFill>
                  <a:schemeClr val="bg1"/>
                </a:solidFill>
              </a:rPr>
              <a:t>13</a:t>
            </a:r>
          </a:p>
        </p:txBody>
      </p:sp>
    </p:spTree>
    <p:extLst>
      <p:ext uri="{BB962C8B-B14F-4D97-AF65-F5344CB8AC3E}">
        <p14:creationId xmlns:p14="http://schemas.microsoft.com/office/powerpoint/2010/main" val="391881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erson standing on a stone building&#10;&#10;Description automatically generated">
            <a:extLst>
              <a:ext uri="{FF2B5EF4-FFF2-40B4-BE49-F238E27FC236}">
                <a16:creationId xmlns:a16="http://schemas.microsoft.com/office/drawing/2014/main" id="{4DF9C983-C5F4-63EA-A9E6-8AEC98BD5C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790" y="1168080"/>
            <a:ext cx="6891318" cy="3670739"/>
          </a:xfrm>
          <a:prstGeom prst="rect">
            <a:avLst/>
          </a:prstGeom>
        </p:spPr>
      </p:pic>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667364" y="4838819"/>
            <a:ext cx="2756013" cy="4671922"/>
          </a:xfrm>
          <a:prstGeom prst="rect">
            <a:avLst/>
          </a:prstGeom>
          <a:noFill/>
        </p:spPr>
        <p:txBody>
          <a:bodyPr wrap="square" lIns="0" rIns="0">
            <a:noAutofit/>
          </a:bodyPr>
          <a:lstStyle/>
          <a:p>
            <a:pPr algn="just"/>
            <a:endParaRPr lang="fr-FR" sz="14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endParaRPr lang="fr-FR" sz="6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100" dirty="0">
                <a:latin typeface="+mj-lt"/>
                <a:cs typeface="Futura Medium" panose="020B0602020204020303" pitchFamily="34" charset="-79"/>
              </a:rPr>
              <a:t>Confrontée à la menace de la désertification, à un risque persistant d’inondation et bénéficiant d’un potentiel solaire considérable, Médenine est aujourd’hui décidée à valoriser ses ressources naturelles dans le cadre d’un engagement volontariste en faveur du climat, sous les orientations de la Stratégie 2030 de Développement de la Ville. </a:t>
            </a:r>
          </a:p>
          <a:p>
            <a:pPr algn="just"/>
            <a:endParaRPr lang="fr-FR" sz="200" dirty="0">
              <a:latin typeface="+mj-lt"/>
              <a:cs typeface="Futura Medium" panose="020B0602020204020303" pitchFamily="34" charset="-79"/>
            </a:endParaRPr>
          </a:p>
          <a:p>
            <a:pPr algn="just"/>
            <a:endParaRPr lang="fr-FR" sz="1100" b="1" dirty="0">
              <a:latin typeface="+mj-lt"/>
              <a:cs typeface="Futura Medium" panose="020B0602020204020303" pitchFamily="34" charset="-79"/>
            </a:endParaRPr>
          </a:p>
          <a:p>
            <a:pPr algn="just"/>
            <a:r>
              <a:rPr lang="fr-FR" sz="1400" b="1" dirty="0">
                <a:latin typeface="Calibri Light" panose="020F0302020204030204" pitchFamily="34" charset="0"/>
                <a:cs typeface="Times New Roman" panose="02020603050405020304" pitchFamily="18" charset="0"/>
              </a:rPr>
              <a:t>Description du projet</a:t>
            </a:r>
          </a:p>
          <a:p>
            <a:pPr algn="just"/>
            <a:endParaRPr lang="fr-CH" sz="600" b="1" dirty="0">
              <a:latin typeface="Calibri Light" panose="020F0302020204030204" pitchFamily="34" charset="0"/>
              <a:cs typeface="Times New Roman" panose="02020603050405020304" pitchFamily="18" charset="0"/>
            </a:endParaRPr>
          </a:p>
          <a:p>
            <a:pPr algn="just">
              <a:lnSpc>
                <a:spcPct val="100000"/>
              </a:lnSpc>
              <a:spcBef>
                <a:spcPts val="0"/>
              </a:spcBef>
            </a:pPr>
            <a:r>
              <a:rPr lang="fr-FR" sz="1100" dirty="0">
                <a:latin typeface="+mj-lt"/>
                <a:cs typeface="Futura Medium" panose="020B0602020204020303" pitchFamily="34" charset="-79"/>
              </a:rPr>
              <a:t>En s’appuyant sur une combinaison de techniques traditionnelles et modernes, Médenine a choisi de doter son arrondissement N°4 d’un siège avec une construction performante, une architecture bioclimatique adaptée au contexte de la ville et des équipements peu consommateurs en énergie. Ces choix techniques devraient faire tendre ce bâtiment vers le niveau « zéro émission carbone » et positionner la commune comme un modèle de construction efficace en énergie.</a:t>
            </a:r>
          </a:p>
          <a:p>
            <a:pPr algn="just">
              <a:lnSpc>
                <a:spcPct val="100000"/>
              </a:lnSpc>
              <a:spcBef>
                <a:spcPts val="0"/>
              </a:spcBef>
            </a:pPr>
            <a:endParaRPr lang="fr-FR" sz="200" dirty="0">
              <a:latin typeface="+mj-lt"/>
              <a:cs typeface="Futura Medium" panose="020B0602020204020303" pitchFamily="34" charset="-79"/>
            </a:endParaRPr>
          </a:p>
          <a:p>
            <a:pPr algn="just">
              <a:lnSpc>
                <a:spcPct val="100000"/>
              </a:lnSpc>
              <a:spcBef>
                <a:spcPts val="0"/>
              </a:spcBef>
            </a:pPr>
            <a:r>
              <a:rPr lang="fr-FR" sz="1100" dirty="0">
                <a:latin typeface="+mj-lt"/>
                <a:cs typeface="Futura Medium" panose="020B0602020204020303" pitchFamily="34" charset="-79"/>
              </a:rPr>
              <a:t>La commune contribue ainsi aux objectifs climatiques du pays et initie, par l’exemple, une dynamique locale favorable à la construction durable.</a:t>
            </a:r>
          </a:p>
          <a:p>
            <a:pPr algn="just"/>
            <a:endParaRPr lang="fr-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EB69C2E-BE1A-E57C-1939-EBA05832D9E9}"/>
              </a:ext>
            </a:extLst>
          </p:cNvPr>
          <p:cNvSpPr/>
          <p:nvPr/>
        </p:nvSpPr>
        <p:spPr>
          <a:xfrm>
            <a:off x="-26187" y="4838819"/>
            <a:ext cx="3455187" cy="5067180"/>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52000" bIns="20250" rtlCol="0" anchor="t" anchorCtr="0">
            <a:noAutofit/>
          </a:bodyPr>
          <a:lstStyle/>
          <a:p>
            <a:pPr marL="273050"/>
            <a:endParaRPr lang="fr-FR" sz="1400" b="1" dirty="0">
              <a:solidFill>
                <a:srgbClr val="FFFFFF"/>
              </a:solidFill>
              <a:latin typeface="+mj-lt"/>
              <a:ea typeface="Calibri" panose="020F0502020204030204" pitchFamily="34" charset="0"/>
              <a:cs typeface="Futura Medium" panose="020B0602020204020303" pitchFamily="34" charset="-79"/>
            </a:endParaRPr>
          </a:p>
          <a:p>
            <a:pPr marL="136525"/>
            <a:r>
              <a:rPr lang="fr-FR" sz="1600" b="1" dirty="0">
                <a:solidFill>
                  <a:srgbClr val="FFFFFF"/>
                </a:solidFill>
                <a:latin typeface="+mj-lt"/>
                <a:ea typeface="Calibri" panose="020F0502020204030204" pitchFamily="34" charset="0"/>
                <a:cs typeface="Futura Medium" panose="020B0602020204020303" pitchFamily="34" charset="-79"/>
              </a:rPr>
              <a:t>FICHE D’IDENTITE DU PROJET</a:t>
            </a:r>
            <a:endParaRPr lang="fr-CH" sz="1600" dirty="0">
              <a:latin typeface="+mj-lt"/>
              <a:ea typeface="Calibri" panose="020F0502020204030204" pitchFamily="34" charset="0"/>
              <a:cs typeface="Times New Roman" panose="02020603050405020304" pitchFamily="18" charset="0"/>
            </a:endParaRPr>
          </a:p>
          <a:p>
            <a:pPr marL="136525"/>
            <a:endParaRPr lang="fr-FR" sz="1400" b="1" dirty="0">
              <a:solidFill>
                <a:srgbClr val="FFFFFF"/>
              </a:solidFill>
              <a:latin typeface="+mj-lt"/>
              <a:ea typeface="Calibri" panose="020F0502020204030204" pitchFamily="34" charset="0"/>
              <a:cs typeface="Futura Medium" panose="020B0602020204020303" pitchFamily="34" charset="-79"/>
            </a:endParaRPr>
          </a:p>
          <a:p>
            <a:pPr marL="136525" algn="just"/>
            <a:r>
              <a:rPr lang="fr-FR" sz="1300" b="1" dirty="0">
                <a:solidFill>
                  <a:srgbClr val="FFFFFF"/>
                </a:solidFill>
                <a:latin typeface="+mj-lt"/>
                <a:ea typeface="Calibri" panose="020F0502020204030204" pitchFamily="34" charset="0"/>
                <a:cs typeface="Futura Medium" panose="020B0602020204020303" pitchFamily="34" charset="-79"/>
              </a:rPr>
              <a:t>Lieu: </a:t>
            </a:r>
            <a:r>
              <a:rPr lang="fr-FR" sz="1300" dirty="0">
                <a:solidFill>
                  <a:srgbClr val="FFFFFF"/>
                </a:solidFill>
                <a:latin typeface="+mj-lt"/>
                <a:ea typeface="Calibri" panose="020F0502020204030204" pitchFamily="34" charset="0"/>
                <a:cs typeface="Futura Medium" panose="020B0602020204020303" pitchFamily="34" charset="-79"/>
              </a:rPr>
              <a:t>Médenine</a:t>
            </a:r>
          </a:p>
          <a:p>
            <a:pPr marL="136525" algn="just"/>
            <a:endParaRPr lang="fr-FR" sz="1300" dirty="0">
              <a:solidFill>
                <a:srgbClr val="FFFFFF"/>
              </a:solidFill>
              <a:latin typeface="+mj-lt"/>
              <a:ea typeface="Calibri" panose="020F0502020204030204" pitchFamily="34" charset="0"/>
              <a:cs typeface="Futura Medium" panose="020B0602020204020303" pitchFamily="34" charset="-79"/>
            </a:endParaRPr>
          </a:p>
          <a:p>
            <a:pPr marL="136525"/>
            <a:r>
              <a:rPr lang="fr-FR" sz="1300" b="1" dirty="0">
                <a:solidFill>
                  <a:srgbClr val="FFFFFF"/>
                </a:solidFill>
                <a:latin typeface="+mj-lt"/>
                <a:ea typeface="Calibri" panose="020F0502020204030204" pitchFamily="34" charset="0"/>
                <a:cs typeface="Futura Medium" panose="020B0602020204020303" pitchFamily="34" charset="-79"/>
              </a:rPr>
              <a:t>Solution</a:t>
            </a:r>
            <a:r>
              <a:rPr lang="fr-FR" sz="1300" dirty="0">
                <a:solidFill>
                  <a:srgbClr val="FFFFFF"/>
                </a:solidFill>
                <a:latin typeface="+mj-lt"/>
                <a:ea typeface="Calibri" panose="020F0502020204030204" pitchFamily="34" charset="0"/>
                <a:cs typeface="Futura Medium" panose="020B0602020204020303" pitchFamily="34" charset="-79"/>
              </a:rPr>
              <a:t> : </a:t>
            </a:r>
            <a:r>
              <a:rPr lang="fr-FR" sz="1200" dirty="0">
                <a:solidFill>
                  <a:srgbClr val="FFFFFF"/>
                </a:solidFill>
                <a:latin typeface="+mj-lt"/>
                <a:ea typeface="Calibri" panose="020F0502020204030204" pitchFamily="34" charset="0"/>
                <a:cs typeface="Futura Medium" panose="020B0602020204020303" pitchFamily="34" charset="-79"/>
              </a:rPr>
              <a:t>Construction performante du siège de l’arrondissement N°4 avec une architecture bioclimatique et des équipements énergétiquement efficaces.</a:t>
            </a:r>
          </a:p>
          <a:p>
            <a:pPr marL="136525">
              <a:lnSpc>
                <a:spcPct val="200000"/>
              </a:lnSpc>
            </a:pPr>
            <a:r>
              <a:rPr lang="fr-FR" sz="1300" b="1" dirty="0">
                <a:solidFill>
                  <a:srgbClr val="FFFFFF"/>
                </a:solidFill>
                <a:latin typeface="+mj-lt"/>
                <a:cs typeface="Futura Medium" panose="020B0602020204020303" pitchFamily="34" charset="-79"/>
              </a:rPr>
              <a:t>Domaines ACTE-MEA concernés:</a:t>
            </a:r>
          </a:p>
          <a:p>
            <a:pPr marL="273050" indent="-136525">
              <a:buFont typeface="Arial" panose="020B0604020202020204" pitchFamily="34" charset="0"/>
              <a:buChar char="•"/>
            </a:pPr>
            <a:r>
              <a:rPr lang="fr-FR" sz="1200" dirty="0">
                <a:latin typeface="+mj-lt"/>
                <a:cs typeface="Futura Medium" panose="020B0602020204020303" pitchFamily="34" charset="-79"/>
              </a:rPr>
              <a:t>Bâtiments et infrastructures communaux ;</a:t>
            </a:r>
          </a:p>
          <a:p>
            <a:pPr marL="273050" indent="-136525">
              <a:buFont typeface="Arial" panose="020B0604020202020204" pitchFamily="34" charset="0"/>
              <a:buChar char="•"/>
            </a:pPr>
            <a:r>
              <a:rPr lang="fr-FR" sz="1200" dirty="0">
                <a:latin typeface="+mj-lt"/>
                <a:cs typeface="Futura Medium" panose="020B0602020204020303" pitchFamily="34" charset="-79"/>
              </a:rPr>
              <a:t>Diversification des sources énergétiques et maitrise de l’énergie sur le territoire ;</a:t>
            </a:r>
          </a:p>
          <a:p>
            <a:pPr marL="273050" indent="-136525">
              <a:buFont typeface="Arial" panose="020B0604020202020204" pitchFamily="34" charset="0"/>
              <a:buChar char="•"/>
            </a:pPr>
            <a:r>
              <a:rPr lang="fr-FR" sz="1200" dirty="0">
                <a:latin typeface="+mj-lt"/>
                <a:cs typeface="Futura Medium" panose="020B0602020204020303" pitchFamily="34" charset="-79"/>
              </a:rPr>
              <a:t>Coopération et communication.</a:t>
            </a:r>
          </a:p>
          <a:p>
            <a:pPr marL="136525"/>
            <a:endParaRPr lang="fr-FR" sz="1100" dirty="0">
              <a:effectLst/>
              <a:latin typeface="+mj-lt"/>
              <a:ea typeface="Calibri" panose="020F0502020204030204" pitchFamily="34" charset="0"/>
              <a:cs typeface="Times New Roman" panose="02020603050405020304" pitchFamily="18" charset="0"/>
            </a:endParaRPr>
          </a:p>
          <a:p>
            <a:pPr marL="136525"/>
            <a:r>
              <a:rPr lang="fr-FR" sz="1300" b="1" kern="1200" dirty="0">
                <a:solidFill>
                  <a:srgbClr val="FFFFFF"/>
                </a:solidFill>
                <a:effectLst/>
                <a:latin typeface="+mj-lt"/>
                <a:ea typeface="Calibri" panose="020F0502020204030204" pitchFamily="34" charset="0"/>
                <a:cs typeface="Futura Medium" panose="020B0602020204020303"/>
              </a:rPr>
              <a:t>Année de mise en œuvre </a:t>
            </a:r>
            <a:r>
              <a:rPr lang="fr-FR" sz="1200" b="1" kern="1200" dirty="0">
                <a:solidFill>
                  <a:srgbClr val="FFFFFF"/>
                </a:solidFill>
                <a:effectLst/>
                <a:latin typeface="+mj-lt"/>
                <a:ea typeface="Calibri" panose="020F0502020204030204" pitchFamily="34" charset="0"/>
                <a:cs typeface="Futura Medium" panose="020B0602020204020303"/>
              </a:rPr>
              <a:t>: </a:t>
            </a:r>
            <a:r>
              <a:rPr lang="fr-FR" sz="1200" kern="1200" dirty="0">
                <a:solidFill>
                  <a:srgbClr val="FFFFFF"/>
                </a:solidFill>
                <a:effectLst/>
                <a:latin typeface="+mj-lt"/>
                <a:ea typeface="Calibri" panose="020F0502020204030204" pitchFamily="34" charset="0"/>
                <a:cs typeface="Futura Medium" panose="020B0602020204020303"/>
              </a:rPr>
              <a:t>2020 – 2024</a:t>
            </a:r>
            <a:endParaRPr lang="fr-FR" sz="1200" kern="1200" dirty="0">
              <a:solidFill>
                <a:srgbClr val="FFFFFF"/>
              </a:solidFill>
              <a:latin typeface="+mj-lt"/>
              <a:ea typeface="Calibri" panose="020F0502020204030204" pitchFamily="34" charset="0"/>
              <a:cs typeface="Times New Roman" panose="02020603050405020304" pitchFamily="18" charset="0"/>
            </a:endParaRPr>
          </a:p>
          <a:p>
            <a:pPr marL="273050" algn="just"/>
            <a:endParaRPr lang="fr-FR" sz="800" dirty="0">
              <a:effectLst/>
              <a:latin typeface="+mj-lt"/>
              <a:ea typeface="Calibri" panose="020F0502020204030204" pitchFamily="34" charset="0"/>
              <a:cs typeface="Times New Roman" panose="02020603050405020304" pitchFamily="18" charset="0"/>
            </a:endParaRPr>
          </a:p>
          <a:p>
            <a:pPr marL="273050"/>
            <a:endParaRPr lang="fr-CH" sz="1400" dirty="0">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392ACBEF-B465-E65E-AE96-68579F89C604}"/>
              </a:ext>
            </a:extLst>
          </p:cNvPr>
          <p:cNvSpPr/>
          <p:nvPr/>
        </p:nvSpPr>
        <p:spPr>
          <a:xfrm>
            <a:off x="-3879" y="1487"/>
            <a:ext cx="6876000"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326E8293-56C0-8D6D-5FBE-176E29D9BB1D}"/>
              </a:ext>
            </a:extLst>
          </p:cNvPr>
          <p:cNvSpPr txBox="1"/>
          <p:nvPr/>
        </p:nvSpPr>
        <p:spPr>
          <a:xfrm>
            <a:off x="-3878" y="2715335"/>
            <a:ext cx="3402358" cy="1525819"/>
          </a:xfrm>
          <a:prstGeom prst="rect">
            <a:avLst/>
          </a:prstGeom>
          <a:solidFill>
            <a:srgbClr val="49B748">
              <a:alpha val="73801"/>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Architecture </a:t>
            </a:r>
          </a:p>
          <a:p>
            <a:pPr marL="98425" algn="r"/>
            <a:r>
              <a:rPr lang="fr-FR" sz="2200" dirty="0">
                <a:solidFill>
                  <a:schemeClr val="bg1"/>
                </a:solidFill>
              </a:rPr>
              <a:t>bioclimatique</a:t>
            </a:r>
          </a:p>
          <a:p>
            <a:pPr marL="180975" algn="r"/>
            <a:endParaRPr lang="fr-FR" sz="2000" dirty="0">
              <a:solidFill>
                <a:schemeClr val="bg1"/>
              </a:solidFill>
            </a:endParaRPr>
          </a:p>
          <a:p>
            <a:pPr marL="180975" algn="r"/>
            <a:r>
              <a:rPr lang="fr-FR" sz="1600" b="1" dirty="0">
                <a:solidFill>
                  <a:schemeClr val="bg1"/>
                </a:solidFill>
              </a:rPr>
              <a:t>Médenine</a:t>
            </a:r>
          </a:p>
        </p:txBody>
      </p:sp>
      <p:sp>
        <p:nvSpPr>
          <p:cNvPr id="6" name="TextBox 5">
            <a:extLst>
              <a:ext uri="{FF2B5EF4-FFF2-40B4-BE49-F238E27FC236}">
                <a16:creationId xmlns:a16="http://schemas.microsoft.com/office/drawing/2014/main" id="{E9B97ED6-013C-BA6D-7A9F-212B3C9D2836}"/>
              </a:ext>
            </a:extLst>
          </p:cNvPr>
          <p:cNvSpPr txBox="1"/>
          <p:nvPr/>
        </p:nvSpPr>
        <p:spPr>
          <a:xfrm>
            <a:off x="199455" y="9558356"/>
            <a:ext cx="341760" cy="276999"/>
          </a:xfrm>
          <a:prstGeom prst="rect">
            <a:avLst/>
          </a:prstGeom>
          <a:noFill/>
        </p:spPr>
        <p:txBody>
          <a:bodyPr wrap="none" rtlCol="0">
            <a:spAutoFit/>
          </a:bodyPr>
          <a:lstStyle/>
          <a:p>
            <a:r>
              <a:rPr lang="en-CH" sz="1200" dirty="0">
                <a:solidFill>
                  <a:srgbClr val="4AAE47"/>
                </a:solidFill>
              </a:rPr>
              <a:t>10</a:t>
            </a:r>
          </a:p>
        </p:txBody>
      </p:sp>
    </p:spTree>
    <p:extLst>
      <p:ext uri="{BB962C8B-B14F-4D97-AF65-F5344CB8AC3E}">
        <p14:creationId xmlns:p14="http://schemas.microsoft.com/office/powerpoint/2010/main" val="153504782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A328F6-23BC-4AAD-ACDD-E5DE3A855E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7" y="928719"/>
            <a:ext cx="6845206" cy="2705740"/>
          </a:xfrm>
          <a:prstGeom prst="rect">
            <a:avLst/>
          </a:prstGeom>
        </p:spPr>
      </p:pic>
      <p:sp>
        <p:nvSpPr>
          <p:cNvPr id="2" name="Rectangle 1">
            <a:extLst>
              <a:ext uri="{FF2B5EF4-FFF2-40B4-BE49-F238E27FC236}">
                <a16:creationId xmlns:a16="http://schemas.microsoft.com/office/drawing/2014/main" id="{28C07759-ECED-3567-7A17-42655ADEB1D0}"/>
              </a:ext>
            </a:extLst>
          </p:cNvPr>
          <p:cNvSpPr/>
          <p:nvPr/>
        </p:nvSpPr>
        <p:spPr>
          <a:xfrm>
            <a:off x="-19790" y="343009"/>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611745" y="3824218"/>
            <a:ext cx="3057113" cy="5891083"/>
          </a:xfrm>
          <a:prstGeom prst="rect">
            <a:avLst/>
          </a:prstGeom>
          <a:noFill/>
        </p:spPr>
        <p:txBody>
          <a:bodyPr wrap="square" lIns="0" rIns="0">
            <a:noAutofit/>
          </a:bodyPr>
          <a:lstStyle/>
          <a:p>
            <a:pPr algn="just">
              <a:spcAft>
                <a:spcPts val="600"/>
              </a:spcAft>
            </a:pPr>
            <a:r>
              <a:rPr lang="fr-FR" sz="13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endParaRPr lang="fr-FR" sz="1100"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100" dirty="0">
                <a:latin typeface="Calibri Light" panose="020F0302020204030204" pitchFamily="34" charset="0"/>
                <a:ea typeface="Calibri" panose="020F0502020204030204" pitchFamily="34" charset="0"/>
                <a:cs typeface="Times New Roman" panose="02020603050405020304" pitchFamily="18" charset="0"/>
              </a:rPr>
              <a:t>L’Agence Foncière d’Habitation (AFH) a élaboré en 2018 un plan d’aménagement de détail (PAD) pour développer un nouveau quartier à Nabeul (superficie totale de 131 ha capable d’accueillir 22.000 habitants). La commune de Nabeul, soucieuse d’intégrer dès la planification de ce nouveau quartier, les principes de la transition écologique, notamment la sobriété carbone et la résilience au changement climatique, a demandé une révision significative du PAD avant de procéder à son approbation. </a:t>
            </a:r>
          </a:p>
          <a:p>
            <a:pPr algn="just"/>
            <a:endParaRPr lang="fr-FR" sz="1100" b="1" dirty="0">
              <a:latin typeface="Calibri Light" panose="020F0302020204030204" pitchFamily="34" charset="0"/>
              <a:cs typeface="Times New Roman" panose="02020603050405020304" pitchFamily="18" charset="0"/>
            </a:endParaRPr>
          </a:p>
          <a:p>
            <a:pPr algn="just"/>
            <a:r>
              <a:rPr lang="fr-FR" sz="1300" b="1" dirty="0">
                <a:latin typeface="Calibri Light" panose="020F0302020204030204" pitchFamily="34" charset="0"/>
                <a:cs typeface="Times New Roman" panose="02020603050405020304" pitchFamily="18" charset="0"/>
              </a:rPr>
              <a:t>Description du projet</a:t>
            </a:r>
            <a:endParaRPr lang="fr-FR" sz="1100" dirty="0">
              <a:latin typeface="Calibri Light" panose="020F0302020204030204" pitchFamily="34" charset="0"/>
              <a:cs typeface="Times New Roman" panose="02020603050405020304" pitchFamily="18" charset="0"/>
              <a:sym typeface="Wingdings" pitchFamily="2" charset="2"/>
            </a:endParaRPr>
          </a:p>
          <a:p>
            <a:pPr algn="just">
              <a:spcBef>
                <a:spcPts val="400"/>
              </a:spcBef>
            </a:pPr>
            <a:r>
              <a:rPr lang="fr-FR" sz="1100" dirty="0">
                <a:latin typeface="Calibri Light" panose="020F0302020204030204" pitchFamily="34" charset="0"/>
                <a:ea typeface="Calibri" panose="020F0502020204030204" pitchFamily="34" charset="0"/>
                <a:cs typeface="Times New Roman" panose="02020603050405020304" pitchFamily="18" charset="0"/>
              </a:rPr>
              <a:t>Une équipe de projet composée d’experts de l’AFH, de la Commune et des bureaux partenaires de l’ANME a été conçue pour proposer des ajustements au PAD, permettant de :</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Lutter contre l’étalement urbain et l’artificialisation des sols par l’augmentation de la densité urbaine </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Encourager la proximité des services par la promotion de la mixité des usages (résidentiel, commerce, services, animation) et la création de plusieurs petits centrés animés. </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Inciter à la marche à pied et la pratique du vélo par la conception d’une trame viaire favorable à ces pratiques.</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Accroitre la superficie des espaces végétalisés et protéger les écosystèmes par l’aménagement de coulées vertes et bleues.</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Rendre plus contraignant le respect de la réglementation thermique dans les futurs bâtiments et promouvoir le label Eco-Bat.  </a:t>
            </a:r>
          </a:p>
        </p:txBody>
      </p:sp>
      <p:sp>
        <p:nvSpPr>
          <p:cNvPr id="11" name="Rectangle 10">
            <a:extLst>
              <a:ext uri="{FF2B5EF4-FFF2-40B4-BE49-F238E27FC236}">
                <a16:creationId xmlns:a16="http://schemas.microsoft.com/office/drawing/2014/main" id="{05292703-CF50-81B2-635C-0F0433407F5B}"/>
              </a:ext>
            </a:extLst>
          </p:cNvPr>
          <p:cNvSpPr/>
          <p:nvPr/>
        </p:nvSpPr>
        <p:spPr>
          <a:xfrm>
            <a:off x="-3878" y="11215"/>
            <a:ext cx="6855481"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5C76C9FE-0BB2-2D54-7770-68FB5D7ED5AA}"/>
              </a:ext>
            </a:extLst>
          </p:cNvPr>
          <p:cNvSpPr txBox="1"/>
          <p:nvPr/>
        </p:nvSpPr>
        <p:spPr>
          <a:xfrm>
            <a:off x="-19790" y="1727333"/>
            <a:ext cx="3448790" cy="1525819"/>
          </a:xfrm>
          <a:prstGeom prst="rect">
            <a:avLst/>
          </a:prstGeom>
          <a:solidFill>
            <a:srgbClr val="4AAE47">
              <a:alpha val="83000"/>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Aménagement de </a:t>
            </a:r>
          </a:p>
          <a:p>
            <a:pPr marL="98425" algn="r"/>
            <a:r>
              <a:rPr lang="fr-FR" sz="2200" dirty="0">
                <a:solidFill>
                  <a:schemeClr val="bg1"/>
                </a:solidFill>
              </a:rPr>
              <a:t>quartier durable</a:t>
            </a:r>
          </a:p>
          <a:p>
            <a:pPr marL="180975" algn="r"/>
            <a:endParaRPr lang="fr-FR" sz="2000" dirty="0">
              <a:solidFill>
                <a:schemeClr val="bg1"/>
              </a:solidFill>
            </a:endParaRPr>
          </a:p>
          <a:p>
            <a:pPr marL="180975" algn="r"/>
            <a:r>
              <a:rPr lang="fr-FR" sz="1600" b="1" dirty="0">
                <a:solidFill>
                  <a:schemeClr val="bg1"/>
                </a:solidFill>
              </a:rPr>
              <a:t>Nabeul</a:t>
            </a:r>
          </a:p>
        </p:txBody>
      </p:sp>
      <p:sp>
        <p:nvSpPr>
          <p:cNvPr id="3" name="TextBox 2">
            <a:extLst>
              <a:ext uri="{FF2B5EF4-FFF2-40B4-BE49-F238E27FC236}">
                <a16:creationId xmlns:a16="http://schemas.microsoft.com/office/drawing/2014/main" id="{D20BDE7C-686A-C642-A59F-C3C83F2AFCAE}"/>
              </a:ext>
            </a:extLst>
          </p:cNvPr>
          <p:cNvSpPr txBox="1"/>
          <p:nvPr/>
        </p:nvSpPr>
        <p:spPr>
          <a:xfrm>
            <a:off x="4055240" y="343009"/>
            <a:ext cx="2796363" cy="253916"/>
          </a:xfrm>
          <a:prstGeom prst="rect">
            <a:avLst/>
          </a:prstGeom>
          <a:noFill/>
        </p:spPr>
        <p:txBody>
          <a:bodyPr wrap="square" rtlCol="0">
            <a:spAutoFit/>
          </a:bodyPr>
          <a:lstStyle/>
          <a:p>
            <a:pPr marL="171450" indent="-171450">
              <a:buFont typeface="Wingdings" pitchFamily="2" charset="2"/>
              <a:buChar char="à"/>
            </a:pPr>
            <a:endParaRPr lang="fr-CH" sz="1050" dirty="0"/>
          </a:p>
        </p:txBody>
      </p:sp>
      <p:sp>
        <p:nvSpPr>
          <p:cNvPr id="10" name="Rectangle 9">
            <a:extLst>
              <a:ext uri="{FF2B5EF4-FFF2-40B4-BE49-F238E27FC236}">
                <a16:creationId xmlns:a16="http://schemas.microsoft.com/office/drawing/2014/main" id="{4FFDC969-A765-8C6E-7666-55C65EACAE67}"/>
              </a:ext>
            </a:extLst>
          </p:cNvPr>
          <p:cNvSpPr/>
          <p:nvPr/>
        </p:nvSpPr>
        <p:spPr>
          <a:xfrm>
            <a:off x="-4921" y="3634460"/>
            <a:ext cx="3433921" cy="6270600"/>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15875"/>
            <a:endParaRPr lang="fr-FR"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5875"/>
            <a:r>
              <a:rPr lang="fr-FR"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FICHE D’IDENTITE DU PROJET</a:t>
            </a:r>
            <a:endParaRPr lang="fr-FR" dirty="0">
              <a:ea typeface="Calibri" panose="020F0502020204030204" pitchFamily="34" charset="0"/>
              <a:cs typeface="Times New Roman" panose="02020603050405020304" pitchFamily="18" charset="0"/>
            </a:endParaRPr>
          </a:p>
          <a:p>
            <a:pPr marL="15875"/>
            <a:endParaRPr lang="fr-FR" sz="1000" b="1" dirty="0">
              <a:solidFill>
                <a:srgbClr val="FFFFFF"/>
              </a:solidFill>
              <a:ea typeface="Calibri" panose="020F0502020204030204" pitchFamily="34" charset="0"/>
              <a:cs typeface="Futura Medium" panose="020B0602020204020303" pitchFamily="34" charset="-79"/>
            </a:endParaRPr>
          </a:p>
          <a:p>
            <a:pPr marL="15875"/>
            <a:r>
              <a:rPr lang="fr-FR" sz="1200" b="1" dirty="0">
                <a:solidFill>
                  <a:srgbClr val="FFFFFF"/>
                </a:solidFill>
                <a:cs typeface="Futura Medium" panose="020B0602020204020303" pitchFamily="34" charset="-79"/>
              </a:rPr>
              <a:t>Lieu: </a:t>
            </a:r>
            <a:r>
              <a:rPr lang="fr-FR" sz="1200" dirty="0">
                <a:solidFill>
                  <a:srgbClr val="FFFFFF"/>
                </a:solidFill>
                <a:latin typeface="+mj-lt"/>
                <a:ea typeface="Calibri" panose="020F0502020204030204" pitchFamily="34" charset="0"/>
                <a:cs typeface="Futura Medium" panose="020B0602020204020303" pitchFamily="34" charset="-79"/>
              </a:rPr>
              <a:t>Nabeul</a:t>
            </a:r>
          </a:p>
          <a:p>
            <a:pPr marL="15875"/>
            <a:r>
              <a:rPr lang="fr-FR" sz="10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p>
          <a:p>
            <a:pPr marL="15875" algn="just"/>
            <a:r>
              <a:rPr lang="fr-FR" sz="1200" b="1" dirty="0">
                <a:solidFill>
                  <a:srgbClr val="FFFFFF"/>
                </a:solidFill>
                <a:ea typeface="Calibri" panose="020F0502020204030204" pitchFamily="34" charset="0"/>
                <a:cs typeface="Futura Medium" panose="020B0602020204020303" pitchFamily="34" charset="-79"/>
              </a:rPr>
              <a:t>Solution</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 </a:t>
            </a: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Convention de partenariat entre l’AFH et l’ANME pour l’élaboration d’un Plan d’Aménagement de Détail (PAD) durable servant de modèle pour les futures interventions de l’AFH</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p>
          <a:p>
            <a:pPr marL="15875" algn="just"/>
            <a:endPar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5875" algn="just"/>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Révision approfondie des plans pour </a:t>
            </a:r>
          </a:p>
          <a:p>
            <a:pPr marL="15875" algn="just"/>
            <a:endPar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244475" indent="-228600" algn="just">
              <a:buFont typeface="+mj-lt"/>
              <a:buAutoNum type="arabicPeriod"/>
            </a:pP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Augmenter la densité urbaine </a:t>
            </a:r>
          </a:p>
          <a:p>
            <a:pPr marL="244475" indent="-228600" algn="just">
              <a:buFont typeface="+mj-lt"/>
              <a:buAutoNum type="arabicPeriod"/>
            </a:pP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Promouvoir la poly-centralité </a:t>
            </a:r>
          </a:p>
          <a:p>
            <a:pPr marL="244475" indent="-228600" algn="just">
              <a:buFont typeface="+mj-lt"/>
              <a:buAutoNum type="arabicPeriod"/>
            </a:pP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Favoriser la mobilité active et douce</a:t>
            </a:r>
          </a:p>
          <a:p>
            <a:pPr marL="244475" indent="-228600" algn="just">
              <a:buFont typeface="+mj-lt"/>
              <a:buAutoNum type="arabicPeriod"/>
            </a:pP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Renforcer une trame verte et bleue</a:t>
            </a:r>
          </a:p>
          <a:p>
            <a:pPr marL="244475" indent="-228600" algn="just">
              <a:buFont typeface="+mj-lt"/>
              <a:buAutoNum type="arabicPeriod"/>
            </a:pP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Respecter des niveaux très élevés en matière de performance énergétique des bâtiments.  </a:t>
            </a:r>
          </a:p>
          <a:p>
            <a:pPr marL="15875"/>
            <a:endParaRPr lang="fr-FR" sz="1000" b="1" dirty="0">
              <a:solidFill>
                <a:srgbClr val="FFFFFF"/>
              </a:solidFill>
              <a:latin typeface="+mj-lt"/>
              <a:cs typeface="Futura Medium" panose="020B0602020204020303" pitchFamily="34" charset="-79"/>
            </a:endParaRPr>
          </a:p>
          <a:p>
            <a:pPr marL="15875"/>
            <a:r>
              <a:rPr lang="fr-FR" sz="1200" b="1" dirty="0">
                <a:solidFill>
                  <a:srgbClr val="FFFFFF"/>
                </a:solidFill>
                <a:cs typeface="Futura Medium" panose="020B0602020204020303" pitchFamily="34" charset="-79"/>
              </a:rPr>
              <a:t>Domaines ACTE-MEA concernés</a:t>
            </a:r>
            <a:r>
              <a:rPr lang="fr-FR" sz="1200" b="1" dirty="0">
                <a:cs typeface="Futura Medium" panose="020B0602020204020303" pitchFamily="34" charset="-79"/>
              </a:rPr>
              <a:t>:</a:t>
            </a:r>
          </a:p>
          <a:p>
            <a:pPr marL="182563" indent="-166688">
              <a:buFont typeface="Arial" panose="020B0604020202020204" pitchFamily="34" charset="0"/>
              <a:buChar char="•"/>
            </a:pPr>
            <a:r>
              <a:rPr lang="fr-FR" sz="1200" dirty="0">
                <a:latin typeface="+mj-lt"/>
                <a:cs typeface="Futura Medium" panose="020B0602020204020303" pitchFamily="34" charset="-79"/>
              </a:rPr>
              <a:t> Aménagement urbain et constructions</a:t>
            </a:r>
          </a:p>
          <a:p>
            <a:pPr marL="228600" indent="-212725">
              <a:buFont typeface="Arial" panose="020B0604020202020204" pitchFamily="34" charset="0"/>
              <a:buChar char="•"/>
            </a:pPr>
            <a:r>
              <a:rPr lang="fr-FR" sz="1200" dirty="0">
                <a:latin typeface="+mj-lt"/>
                <a:cs typeface="Futura Medium" panose="020B0602020204020303" pitchFamily="34" charset="-79"/>
              </a:rPr>
              <a:t>Diversification des sources énergétiques, gestion des déchets et de l’eau </a:t>
            </a:r>
          </a:p>
          <a:p>
            <a:pPr marL="182563" indent="-166688">
              <a:buFont typeface="Arial" panose="020B0604020202020204" pitchFamily="34" charset="0"/>
              <a:buChar char="•"/>
            </a:pPr>
            <a:r>
              <a:rPr lang="fr-FR" sz="1200" dirty="0">
                <a:latin typeface="+mj-lt"/>
                <a:cs typeface="Futura Medium" panose="020B0602020204020303" pitchFamily="34" charset="-79"/>
              </a:rPr>
              <a:t> Mobilité et transports</a:t>
            </a:r>
          </a:p>
          <a:p>
            <a:pPr marL="182563" indent="-166688">
              <a:buFont typeface="Arial" panose="020B0604020202020204" pitchFamily="34" charset="0"/>
              <a:buChar char="•"/>
            </a:pPr>
            <a:r>
              <a:rPr lang="fr-FR" sz="1200" dirty="0">
                <a:latin typeface="+mj-lt"/>
                <a:cs typeface="Futura Medium" panose="020B0602020204020303" pitchFamily="34" charset="-79"/>
              </a:rPr>
              <a:t> Coopération et communication</a:t>
            </a:r>
          </a:p>
          <a:p>
            <a:pPr marL="15875" algn="just"/>
            <a:endParaRPr lang="fr-FR" sz="700" dirty="0">
              <a:effectLst/>
              <a:latin typeface="Calibri" panose="020F0502020204030204" pitchFamily="34" charset="0"/>
              <a:ea typeface="Calibri" panose="020F0502020204030204" pitchFamily="34" charset="0"/>
              <a:cs typeface="Times New Roman" panose="02020603050405020304" pitchFamily="18" charset="0"/>
            </a:endParaRPr>
          </a:p>
          <a:p>
            <a:pPr marL="15875" algn="just"/>
            <a:r>
              <a:rPr lang="fr-FR" sz="1200" b="1" dirty="0">
                <a:solidFill>
                  <a:srgbClr val="FFFFFF"/>
                </a:solidFill>
                <a:latin typeface="Calibri" panose="020F0502020204030204" pitchFamily="34" charset="0"/>
                <a:cs typeface="Futura Medium" panose="020B0602020204020303"/>
              </a:rPr>
              <a:t>Année de mise en œuvre </a:t>
            </a:r>
            <a:r>
              <a:rPr lang="fr-FR" sz="1200" b="1" kern="1200" dirty="0">
                <a:solidFill>
                  <a:srgbClr val="FFFFFF"/>
                </a:solidFill>
                <a:effectLst/>
                <a:latin typeface="+mj-lt"/>
                <a:ea typeface="Calibri" panose="020F0502020204030204" pitchFamily="34" charset="0"/>
                <a:cs typeface="Futura Medium" panose="020B0602020204020303"/>
              </a:rPr>
              <a:t>: </a:t>
            </a:r>
          </a:p>
          <a:p>
            <a:pPr marL="15875" algn="just"/>
            <a:r>
              <a:rPr lang="fr-FR" sz="1200" kern="1200" dirty="0">
                <a:solidFill>
                  <a:srgbClr val="FFFFFF"/>
                </a:solidFill>
                <a:effectLst/>
                <a:latin typeface="+mj-lt"/>
                <a:ea typeface="Calibri" panose="020F0502020204030204" pitchFamily="34" charset="0"/>
                <a:cs typeface="Futura Medium" panose="020B0602020204020303"/>
              </a:rPr>
              <a:t>2021 - 2024</a:t>
            </a:r>
            <a:endParaRPr lang="fr-FR" sz="1200" kern="1200" dirty="0">
              <a:solidFill>
                <a:srgbClr val="FFFFFF"/>
              </a:solidFill>
              <a:latin typeface="+mj-lt"/>
              <a:ea typeface="Calibri" panose="020F0502020204030204" pitchFamily="34" charset="0"/>
              <a:cs typeface="Times New Roman" panose="02020603050405020304" pitchFamily="18" charset="0"/>
            </a:endParaRPr>
          </a:p>
          <a:p>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50721"/>
            <a:endParaRPr lang="fr-FR" sz="1400"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6EA8C42-0916-5B7F-41C9-661EE96DA27D}"/>
              </a:ext>
            </a:extLst>
          </p:cNvPr>
          <p:cNvSpPr txBox="1"/>
          <p:nvPr/>
        </p:nvSpPr>
        <p:spPr>
          <a:xfrm>
            <a:off x="199455" y="9558356"/>
            <a:ext cx="341760" cy="276999"/>
          </a:xfrm>
          <a:prstGeom prst="rect">
            <a:avLst/>
          </a:prstGeom>
          <a:noFill/>
        </p:spPr>
        <p:txBody>
          <a:bodyPr wrap="none" rtlCol="0">
            <a:spAutoFit/>
          </a:bodyPr>
          <a:lstStyle/>
          <a:p>
            <a:r>
              <a:rPr lang="en-CH" sz="1200" dirty="0">
                <a:solidFill>
                  <a:srgbClr val="4AAE47"/>
                </a:solidFill>
              </a:rPr>
              <a:t>11</a:t>
            </a:r>
          </a:p>
        </p:txBody>
      </p:sp>
    </p:spTree>
    <p:extLst>
      <p:ext uri="{BB962C8B-B14F-4D97-AF65-F5344CB8AC3E}">
        <p14:creationId xmlns:p14="http://schemas.microsoft.com/office/powerpoint/2010/main" val="3622191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734567" y="4838954"/>
            <a:ext cx="2829688" cy="4815184"/>
          </a:xfrm>
          <a:prstGeom prst="rect">
            <a:avLst/>
          </a:prstGeom>
          <a:noFill/>
        </p:spPr>
        <p:txBody>
          <a:bodyPr wrap="square" lIns="0" rIns="0">
            <a:noAutofit/>
          </a:bodyPr>
          <a:lstStyle/>
          <a:p>
            <a:pPr algn="just"/>
            <a:endParaRPr lang="fr-FR" sz="14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endParaRPr lang="fr-FR" sz="6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100" dirty="0">
                <a:latin typeface="+mj-lt"/>
                <a:cs typeface="Futura Medium" panose="020B0602020204020303" pitchFamily="34" charset="-79"/>
              </a:rPr>
              <a:t>Engagée en faveur de la protection de l’environnement depuis plus de quinze ans, Sfax dispose de diverses expériences pilotes en matière de gestion énergétique durable, notamment en termes de d’écoconstruction, d’éclairage public et de mobilité urbaine. Sa participation comme ville pilote dans le cadre du programme ACTE vient conforter ces acquis et renforcer l’engagement de la ville.</a:t>
            </a:r>
          </a:p>
          <a:p>
            <a:pPr algn="just">
              <a:lnSpc>
                <a:spcPct val="100000"/>
              </a:lnSpc>
              <a:spcBef>
                <a:spcPts val="0"/>
              </a:spcBef>
            </a:pPr>
            <a:endParaRPr lang="fr-FR" sz="1100"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cs typeface="Times New Roman" panose="02020603050405020304" pitchFamily="18" charset="0"/>
              </a:rPr>
              <a:t>Description du projet</a:t>
            </a:r>
          </a:p>
          <a:p>
            <a:pPr algn="just"/>
            <a:endParaRPr lang="fr-CH" sz="600" b="1" dirty="0">
              <a:latin typeface="Calibri Light" panose="020F0302020204030204" pitchFamily="34" charset="0"/>
              <a:cs typeface="Times New Roman" panose="02020603050405020304" pitchFamily="18" charset="0"/>
            </a:endParaRPr>
          </a:p>
          <a:p>
            <a:pPr algn="just">
              <a:lnSpc>
                <a:spcPct val="100000"/>
              </a:lnSpc>
              <a:spcBef>
                <a:spcPts val="0"/>
              </a:spcBef>
            </a:pPr>
            <a:r>
              <a:rPr lang="fr-FR" sz="1100" dirty="0">
                <a:latin typeface="+mj-lt"/>
                <a:cs typeface="Futura Medium" panose="020B0602020204020303" pitchFamily="34" charset="-79"/>
              </a:rPr>
              <a:t>En vue d’optimiser la prise de décision dans les domaines de la gestion des déchets, de l’éclairage public et de la gestion du patrimoine, Sfax a opté pour la mise en place d’un Système d’Information Géographique (GIS) communal. Dans le cadre du Projet, le SIG sera doté de plusieurs couches superposables, notamment d’un cadastre solaire permettant d’identifier le potentiel solaire du patrimoine communal et d’une cartographie des bâtiments communaux; d’une cartographie des circuits de collecte des déchets et du parc d’éclairage public, permettant ainsi un suivi minutieux des consommations énergétiques.</a:t>
            </a:r>
          </a:p>
          <a:p>
            <a:pPr algn="just"/>
            <a:endParaRPr lang="fr-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EB69C2E-BE1A-E57C-1939-EBA05832D9E9}"/>
              </a:ext>
            </a:extLst>
          </p:cNvPr>
          <p:cNvSpPr/>
          <p:nvPr/>
        </p:nvSpPr>
        <p:spPr>
          <a:xfrm>
            <a:off x="-2123" y="4838954"/>
            <a:ext cx="3455187" cy="5067045"/>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mj-lt"/>
              <a:ea typeface="Calibri" panose="020F0502020204030204" pitchFamily="34" charset="0"/>
              <a:cs typeface="Futura Medium" panose="020B0602020204020303" pitchFamily="34" charset="-79"/>
            </a:endParaRPr>
          </a:p>
          <a:p>
            <a:pPr marL="11113"/>
            <a:r>
              <a:rPr lang="fr-FR" sz="1600" b="1" dirty="0">
                <a:solidFill>
                  <a:srgbClr val="FFFFFF"/>
                </a:solidFill>
                <a:latin typeface="+mj-lt"/>
                <a:ea typeface="Calibri" panose="020F0502020204030204" pitchFamily="34" charset="0"/>
                <a:cs typeface="Futura Medium" panose="020B0602020204020303" pitchFamily="34" charset="-79"/>
              </a:rPr>
              <a:t>FICHE D’IDENTITE DU PROJET</a:t>
            </a:r>
            <a:endParaRPr lang="fr-CH" sz="1600" dirty="0">
              <a:latin typeface="+mj-lt"/>
              <a:ea typeface="Calibri" panose="020F0502020204030204" pitchFamily="34" charset="0"/>
              <a:cs typeface="Times New Roman" panose="02020603050405020304" pitchFamily="18" charset="0"/>
            </a:endParaRPr>
          </a:p>
          <a:p>
            <a:pPr marL="11113"/>
            <a:endParaRPr lang="fr-FR" sz="1400" b="1" dirty="0">
              <a:solidFill>
                <a:srgbClr val="FFFFFF"/>
              </a:solidFill>
              <a:latin typeface="+mj-lt"/>
              <a:ea typeface="Calibri" panose="020F0502020204030204" pitchFamily="34" charset="0"/>
              <a:cs typeface="Futura Medium" panose="020B0602020204020303" pitchFamily="34" charset="-79"/>
            </a:endParaRPr>
          </a:p>
          <a:p>
            <a:pPr marL="11113" algn="just"/>
            <a:r>
              <a:rPr lang="fr-FR" sz="1300" b="1" dirty="0">
                <a:solidFill>
                  <a:srgbClr val="FFFFFF"/>
                </a:solidFill>
                <a:ea typeface="Calibri" panose="020F0502020204030204" pitchFamily="34" charset="0"/>
                <a:cs typeface="Futura Medium" panose="020B0602020204020303" pitchFamily="34" charset="-79"/>
              </a:rPr>
              <a:t>Lieu</a:t>
            </a:r>
            <a:r>
              <a:rPr lang="fr-FR" sz="1300" b="1" dirty="0">
                <a:solidFill>
                  <a:srgbClr val="FFFFFF"/>
                </a:solidFill>
                <a:latin typeface="+mj-lt"/>
                <a:ea typeface="Calibri" panose="020F0502020204030204" pitchFamily="34" charset="0"/>
                <a:cs typeface="Futura Medium" panose="020B0602020204020303" pitchFamily="34" charset="-79"/>
              </a:rPr>
              <a:t>: </a:t>
            </a:r>
            <a:r>
              <a:rPr lang="fr-FR" sz="1300" dirty="0">
                <a:solidFill>
                  <a:srgbClr val="FFFFFF"/>
                </a:solidFill>
                <a:latin typeface="+mj-lt"/>
                <a:ea typeface="Calibri" panose="020F0502020204030204" pitchFamily="34" charset="0"/>
                <a:cs typeface="Futura Medium" panose="020B0602020204020303" pitchFamily="34" charset="-79"/>
              </a:rPr>
              <a:t>Sfax</a:t>
            </a:r>
          </a:p>
          <a:p>
            <a:pPr marL="11113" algn="just"/>
            <a:r>
              <a:rPr lang="fr-FR" sz="1000" b="1" dirty="0">
                <a:solidFill>
                  <a:srgbClr val="FFFFFF"/>
                </a:solidFill>
                <a:latin typeface="+mj-lt"/>
                <a:ea typeface="Calibri" panose="020F0502020204030204" pitchFamily="34" charset="0"/>
                <a:cs typeface="Futura Medium" panose="020B0602020204020303" pitchFamily="34" charset="-79"/>
              </a:rPr>
              <a:t>	</a:t>
            </a:r>
            <a:endParaRPr lang="fr-FR" sz="800" b="1" dirty="0">
              <a:solidFill>
                <a:srgbClr val="FFFFFF"/>
              </a:solidFill>
              <a:latin typeface="+mj-lt"/>
              <a:ea typeface="Calibri" panose="020F0502020204030204" pitchFamily="34" charset="0"/>
              <a:cs typeface="Futura Medium" panose="020B0602020204020303" pitchFamily="34" charset="-79"/>
            </a:endParaRPr>
          </a:p>
          <a:p>
            <a:pPr marL="11113" algn="just"/>
            <a:r>
              <a:rPr lang="fr-FR" sz="1300" b="1" dirty="0">
                <a:solidFill>
                  <a:srgbClr val="FFFFFF"/>
                </a:solidFill>
                <a:cs typeface="Futura Medium" panose="020B0602020204020303" pitchFamily="34" charset="-79"/>
              </a:rPr>
              <a:t>Solution </a:t>
            </a:r>
            <a:r>
              <a:rPr lang="fr-FR" sz="1200" b="1" dirty="0">
                <a:solidFill>
                  <a:srgbClr val="FFFFFF"/>
                </a:solidFill>
                <a:latin typeface="+mj-lt"/>
                <a:ea typeface="Calibri" panose="020F0502020204030204" pitchFamily="34" charset="0"/>
                <a:cs typeface="Futura Medium" panose="020B0602020204020303" pitchFamily="34" charset="-79"/>
              </a:rPr>
              <a:t>: </a:t>
            </a:r>
            <a:r>
              <a:rPr lang="fr-FR" sz="1200" dirty="0">
                <a:solidFill>
                  <a:srgbClr val="FFFFFF"/>
                </a:solidFill>
                <a:latin typeface="+mj-lt"/>
                <a:ea typeface="Calibri" panose="020F0502020204030204" pitchFamily="34" charset="0"/>
                <a:cs typeface="Futura Medium" panose="020B0602020204020303" pitchFamily="34" charset="-79"/>
              </a:rPr>
              <a:t>Mise en place d’un SIG composé des modules suivants: a) Bâtiments; b) Cadastre solaire, c) Circuits de collecte des déchets ; d) Eclairage public.</a:t>
            </a:r>
          </a:p>
          <a:p>
            <a:pPr marL="11113" algn="just">
              <a:lnSpc>
                <a:spcPct val="200000"/>
              </a:lnSpc>
            </a:pPr>
            <a:r>
              <a:rPr lang="fr-FR" sz="1300" b="1" dirty="0">
                <a:solidFill>
                  <a:srgbClr val="FFFFFF"/>
                </a:solidFill>
                <a:latin typeface="+mj-lt"/>
                <a:cs typeface="Futura Medium" panose="020B0602020204020303" pitchFamily="34" charset="-79"/>
              </a:rPr>
              <a:t>Domaines ACTE-MEA concernés</a:t>
            </a:r>
            <a:r>
              <a:rPr lang="fr-FR" sz="1600" b="1" dirty="0">
                <a:latin typeface="+mj-lt"/>
                <a:cs typeface="Futura Medium" panose="020B0602020204020303" pitchFamily="34" charset="-79"/>
              </a:rPr>
              <a:t>:</a:t>
            </a:r>
            <a:endParaRPr lang="fr-FR" sz="1600" dirty="0">
              <a:latin typeface="+mj-lt"/>
              <a:cs typeface="Futura Medium" panose="020B0602020204020303" pitchFamily="34" charset="-79"/>
            </a:endParaRPr>
          </a:p>
          <a:p>
            <a:pPr marL="180975" indent="-169863">
              <a:buFont typeface="Arial" panose="020B0604020202020204" pitchFamily="34" charset="0"/>
              <a:buChar char="•"/>
            </a:pPr>
            <a:r>
              <a:rPr lang="fr-FR" sz="1200" dirty="0">
                <a:latin typeface="+mj-lt"/>
                <a:cs typeface="Futura Medium" panose="020B0602020204020303" pitchFamily="34" charset="-79"/>
              </a:rPr>
              <a:t>Bâtiments et infrastructures communaux</a:t>
            </a:r>
          </a:p>
          <a:p>
            <a:pPr marL="180975" indent="-169863" algn="just">
              <a:buFont typeface="Arial" panose="020B0604020202020204" pitchFamily="34" charset="0"/>
              <a:buChar char="•"/>
            </a:pPr>
            <a:r>
              <a:rPr lang="fr-FR" sz="1200" dirty="0">
                <a:latin typeface="+mj-lt"/>
                <a:cs typeface="Futura Medium" panose="020B0602020204020303" pitchFamily="34" charset="-79"/>
              </a:rPr>
              <a:t>Organisation interne et gouvernance</a:t>
            </a:r>
          </a:p>
          <a:p>
            <a:pPr marL="11113" algn="just"/>
            <a:endParaRPr lang="fr-FR" sz="1100" dirty="0">
              <a:effectLst/>
              <a:latin typeface="+mj-lt"/>
              <a:ea typeface="Calibri" panose="020F0502020204030204" pitchFamily="34" charset="0"/>
              <a:cs typeface="Times New Roman" panose="02020603050405020304" pitchFamily="18" charset="0"/>
            </a:endParaRPr>
          </a:p>
          <a:p>
            <a:pPr marL="11113" algn="just"/>
            <a:endParaRPr lang="fr-FR" sz="1100" dirty="0">
              <a:effectLst/>
              <a:latin typeface="+mj-lt"/>
              <a:ea typeface="Calibri" panose="020F0502020204030204" pitchFamily="34" charset="0"/>
              <a:cs typeface="Times New Roman" panose="02020603050405020304" pitchFamily="18" charset="0"/>
            </a:endParaRPr>
          </a:p>
          <a:p>
            <a:pPr marL="11113" algn="just"/>
            <a:r>
              <a:rPr lang="fr-FR" sz="1300" b="1" dirty="0">
                <a:solidFill>
                  <a:srgbClr val="FFFFFF"/>
                </a:solidFill>
                <a:cs typeface="Futura Medium" panose="020B0602020204020303" pitchFamily="34" charset="-79"/>
              </a:rPr>
              <a:t>Année de mise en œuvre </a:t>
            </a:r>
            <a:r>
              <a:rPr lang="fr-FR" sz="1300" b="1" kern="1200" dirty="0">
                <a:solidFill>
                  <a:srgbClr val="FFFFFF"/>
                </a:solidFill>
                <a:effectLst/>
                <a:latin typeface="+mj-lt"/>
                <a:ea typeface="Calibri" panose="020F0502020204030204" pitchFamily="34" charset="0"/>
                <a:cs typeface="Futura Medium" panose="020B0602020204020303"/>
              </a:rPr>
              <a:t>: </a:t>
            </a:r>
          </a:p>
          <a:p>
            <a:pPr marL="11113" algn="just"/>
            <a:r>
              <a:rPr lang="fr-FR" sz="1200" kern="1200" dirty="0">
                <a:solidFill>
                  <a:srgbClr val="FFFFFF"/>
                </a:solidFill>
                <a:effectLst/>
                <a:latin typeface="+mj-lt"/>
                <a:ea typeface="Calibri" panose="020F0502020204030204" pitchFamily="34" charset="0"/>
                <a:cs typeface="Futura Medium" panose="020B0602020204020303"/>
              </a:rPr>
              <a:t>2020 – 2024</a:t>
            </a:r>
            <a:endParaRPr lang="fr-FR" sz="1300" kern="1200" dirty="0">
              <a:solidFill>
                <a:srgbClr val="FFFFFF"/>
              </a:solidFill>
              <a:latin typeface="+mj-lt"/>
              <a:ea typeface="Calibri" panose="020F0502020204030204" pitchFamily="34" charset="0"/>
              <a:cs typeface="Times New Roman" panose="02020603050405020304" pitchFamily="18" charset="0"/>
            </a:endParaRPr>
          </a:p>
          <a:p>
            <a:pPr marL="265113" algn="just"/>
            <a:endParaRPr lang="fr-FR" sz="800" dirty="0">
              <a:effectLst/>
              <a:latin typeface="+mj-lt"/>
              <a:ea typeface="Calibri" panose="020F0502020204030204" pitchFamily="34" charset="0"/>
              <a:cs typeface="Times New Roman" panose="02020603050405020304" pitchFamily="18" charset="0"/>
            </a:endParaRPr>
          </a:p>
          <a:p>
            <a:pPr marL="50721"/>
            <a:endParaRPr lang="fr-CH" sz="1400" dirty="0">
              <a:latin typeface="+mj-lt"/>
              <a:ea typeface="Calibri" panose="020F0502020204030204" pitchFamily="34" charset="0"/>
              <a:cs typeface="Times New Roman" panose="02020603050405020304" pitchFamily="18" charset="0"/>
            </a:endParaRPr>
          </a:p>
        </p:txBody>
      </p:sp>
      <p:pic>
        <p:nvPicPr>
          <p:cNvPr id="12" name="Image 11" descr="Le tourisme à Sfax prend de l'envol !">
            <a:extLst>
              <a:ext uri="{FF2B5EF4-FFF2-40B4-BE49-F238E27FC236}">
                <a16:creationId xmlns:a16="http://schemas.microsoft.com/office/drawing/2014/main" id="{1AE76125-1B1F-D4A5-2CAC-32AABC57108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79" y="1164948"/>
            <a:ext cx="6849638" cy="3674006"/>
          </a:xfrm>
          <a:prstGeom prst="rect">
            <a:avLst/>
          </a:prstGeom>
          <a:noFill/>
          <a:ln>
            <a:noFill/>
          </a:ln>
        </p:spPr>
      </p:pic>
      <p:sp>
        <p:nvSpPr>
          <p:cNvPr id="13" name="Rectangle 12">
            <a:extLst>
              <a:ext uri="{FF2B5EF4-FFF2-40B4-BE49-F238E27FC236}">
                <a16:creationId xmlns:a16="http://schemas.microsoft.com/office/drawing/2014/main" id="{CA1C9133-C96E-716B-2677-A1038667AD08}"/>
              </a:ext>
            </a:extLst>
          </p:cNvPr>
          <p:cNvSpPr/>
          <p:nvPr/>
        </p:nvSpPr>
        <p:spPr>
          <a:xfrm>
            <a:off x="-3879" y="1487"/>
            <a:ext cx="6876000"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706683B3-99F2-59F9-EC2F-A6EFD8718927}"/>
              </a:ext>
            </a:extLst>
          </p:cNvPr>
          <p:cNvSpPr txBox="1"/>
          <p:nvPr/>
        </p:nvSpPr>
        <p:spPr>
          <a:xfrm>
            <a:off x="-3878" y="2715335"/>
            <a:ext cx="3402358" cy="1525819"/>
          </a:xfrm>
          <a:prstGeom prst="rect">
            <a:avLst/>
          </a:prstGeom>
          <a:solidFill>
            <a:srgbClr val="49B748">
              <a:alpha val="73801"/>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SIG de la gestion du patrimoine communal</a:t>
            </a:r>
          </a:p>
          <a:p>
            <a:pPr marL="180975" algn="r"/>
            <a:endParaRPr lang="fr-FR" sz="2000" dirty="0">
              <a:solidFill>
                <a:schemeClr val="bg1"/>
              </a:solidFill>
            </a:endParaRPr>
          </a:p>
          <a:p>
            <a:pPr marL="180975" algn="r"/>
            <a:r>
              <a:rPr lang="fr-FR" sz="1600" b="1" dirty="0">
                <a:solidFill>
                  <a:schemeClr val="bg1"/>
                </a:solidFill>
              </a:rPr>
              <a:t>Sfax</a:t>
            </a:r>
          </a:p>
        </p:txBody>
      </p:sp>
      <p:sp>
        <p:nvSpPr>
          <p:cNvPr id="3" name="TextBox 2">
            <a:extLst>
              <a:ext uri="{FF2B5EF4-FFF2-40B4-BE49-F238E27FC236}">
                <a16:creationId xmlns:a16="http://schemas.microsoft.com/office/drawing/2014/main" id="{05557555-E432-6E75-3AD9-691B8F90E802}"/>
              </a:ext>
            </a:extLst>
          </p:cNvPr>
          <p:cNvSpPr txBox="1"/>
          <p:nvPr/>
        </p:nvSpPr>
        <p:spPr>
          <a:xfrm>
            <a:off x="199455" y="9558356"/>
            <a:ext cx="341760" cy="276999"/>
          </a:xfrm>
          <a:prstGeom prst="rect">
            <a:avLst/>
          </a:prstGeom>
          <a:noFill/>
        </p:spPr>
        <p:txBody>
          <a:bodyPr wrap="none" rtlCol="0">
            <a:spAutoFit/>
          </a:bodyPr>
          <a:lstStyle/>
          <a:p>
            <a:r>
              <a:rPr lang="en-CH" sz="1200" dirty="0">
                <a:solidFill>
                  <a:srgbClr val="4AAE47"/>
                </a:solidFill>
              </a:rPr>
              <a:t>12</a:t>
            </a:r>
          </a:p>
        </p:txBody>
      </p:sp>
    </p:spTree>
    <p:extLst>
      <p:ext uri="{BB962C8B-B14F-4D97-AF65-F5344CB8AC3E}">
        <p14:creationId xmlns:p14="http://schemas.microsoft.com/office/powerpoint/2010/main" val="3428033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C07759-ECED-3567-7A17-42655ADEB1D0}"/>
              </a:ext>
            </a:extLst>
          </p:cNvPr>
          <p:cNvSpPr/>
          <p:nvPr/>
        </p:nvSpPr>
        <p:spPr>
          <a:xfrm>
            <a:off x="-19790" y="343009"/>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599543" y="4088042"/>
            <a:ext cx="3018971" cy="5608851"/>
          </a:xfrm>
          <a:prstGeom prst="rect">
            <a:avLst/>
          </a:prstGeom>
          <a:noFill/>
        </p:spPr>
        <p:txBody>
          <a:bodyPr wrap="square" lIns="0" rIns="0">
            <a:noAutofit/>
          </a:bodyPr>
          <a:lstStyle/>
          <a:p>
            <a:pPr algn="just">
              <a:spcAft>
                <a:spcPts val="600"/>
              </a:spcAft>
            </a:pPr>
            <a:r>
              <a:rPr lang="fr-FR" sz="13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r>
              <a:rPr lang="fr-FR" sz="1100" dirty="0">
                <a:latin typeface="Calibri Light" panose="020F0302020204030204" pitchFamily="34" charset="0"/>
                <a:ea typeface="Calibri" panose="020F0502020204030204" pitchFamily="34" charset="0"/>
                <a:cs typeface="Times New Roman" panose="02020603050405020304" pitchFamily="18" charset="0"/>
              </a:rPr>
              <a:t>La commune de Sousse gère une flotte de 162 véhicules dont 78 dédiés à la propreté. Rien qu’en 2020, les coûts induits par la gestion de la flotte hors ressources humaines se sont élevés à 1</a:t>
            </a:r>
            <a:r>
              <a:rPr lang="fr-FR" sz="500" dirty="0">
                <a:latin typeface="Calibri Light" panose="020F0302020204030204" pitchFamily="34" charset="0"/>
                <a:ea typeface="Calibri" panose="020F0502020204030204" pitchFamily="34" charset="0"/>
                <a:cs typeface="Times New Roman" panose="02020603050405020304" pitchFamily="18" charset="0"/>
              </a:rPr>
              <a:t> </a:t>
            </a:r>
            <a:r>
              <a:rPr lang="fr-FR" sz="1100" dirty="0">
                <a:latin typeface="Calibri Light" panose="020F0302020204030204" pitchFamily="34" charset="0"/>
                <a:ea typeface="Calibri" panose="020F0502020204030204" pitchFamily="34" charset="0"/>
                <a:cs typeface="Times New Roman" panose="02020603050405020304" pitchFamily="18" charset="0"/>
              </a:rPr>
              <a:t>362.000 dinars dont 722</a:t>
            </a:r>
            <a:r>
              <a:rPr lang="fr-FR" sz="500" dirty="0">
                <a:latin typeface="Calibri Light" panose="020F0302020204030204" pitchFamily="34" charset="0"/>
                <a:ea typeface="Calibri" panose="020F0502020204030204" pitchFamily="34" charset="0"/>
                <a:cs typeface="Times New Roman" panose="02020603050405020304" pitchFamily="18" charset="0"/>
              </a:rPr>
              <a:t> </a:t>
            </a:r>
            <a:r>
              <a:rPr lang="fr-FR" sz="1100" dirty="0">
                <a:latin typeface="Calibri Light" panose="020F0302020204030204" pitchFamily="34" charset="0"/>
                <a:ea typeface="Calibri" panose="020F0502020204030204" pitchFamily="34" charset="0"/>
                <a:cs typeface="Times New Roman" panose="02020603050405020304" pitchFamily="18" charset="0"/>
              </a:rPr>
              <a:t>000 dinars pour le carburant équivalent à 407</a:t>
            </a:r>
            <a:r>
              <a:rPr lang="fr-FR" sz="500" dirty="0">
                <a:latin typeface="Calibri Light" panose="020F0302020204030204" pitchFamily="34" charset="0"/>
                <a:ea typeface="Calibri" panose="020F0502020204030204" pitchFamily="34" charset="0"/>
                <a:cs typeface="Times New Roman" panose="02020603050405020304" pitchFamily="18" charset="0"/>
              </a:rPr>
              <a:t> </a:t>
            </a:r>
            <a:r>
              <a:rPr lang="fr-FR" sz="1100" dirty="0">
                <a:latin typeface="Calibri Light" panose="020F0302020204030204" pitchFamily="34" charset="0"/>
                <a:ea typeface="Calibri" panose="020F0502020204030204" pitchFamily="34" charset="0"/>
                <a:cs typeface="Times New Roman" panose="02020603050405020304" pitchFamily="18" charset="0"/>
              </a:rPr>
              <a:t>000 litres. La commune s’est ainsi fixée comme objectif de réduire significativement la consommation de carburant et les couts d’entretien des engins, tout en améliorant la qualité des services.    </a:t>
            </a:r>
          </a:p>
          <a:p>
            <a:pPr algn="just"/>
            <a:endParaRPr lang="fr-FR" sz="1100" dirty="0">
              <a:latin typeface="Calibri Light" panose="020F030202020403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fr-FR" sz="1300" b="1" dirty="0">
                <a:latin typeface="Calibri Light" panose="020F0302020204030204" pitchFamily="34" charset="0"/>
                <a:cs typeface="Times New Roman" panose="02020603050405020304" pitchFamily="18" charset="0"/>
              </a:rPr>
              <a:t>Description du projet</a:t>
            </a:r>
            <a:endParaRPr lang="fr-FR" sz="1100" dirty="0">
              <a:latin typeface="Calibri Light" panose="020F0302020204030204" pitchFamily="34" charset="0"/>
              <a:cs typeface="Times New Roman" panose="02020603050405020304" pitchFamily="18" charset="0"/>
              <a:sym typeface="Wingdings" pitchFamily="2" charset="2"/>
            </a:endParaRPr>
          </a:p>
          <a:p>
            <a:pPr algn="just">
              <a:spcBef>
                <a:spcPts val="600"/>
              </a:spcBef>
            </a:pPr>
            <a:r>
              <a:rPr lang="fr-FR" sz="1100" dirty="0">
                <a:latin typeface="Calibri Light" panose="020F0302020204030204" pitchFamily="34" charset="0"/>
                <a:ea typeface="Calibri" panose="020F0502020204030204" pitchFamily="34" charset="0"/>
                <a:cs typeface="Times New Roman" panose="02020603050405020304" pitchFamily="18" charset="0"/>
              </a:rPr>
              <a:t>Plusieurs actions phares ont depuis été réalisées :</a:t>
            </a:r>
          </a:p>
          <a:p>
            <a:pPr marL="171450" indent="-171450">
              <a:spcBef>
                <a:spcPts val="6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Audit énergétique approfondi détectant des écarts de consommation et des opportunités d’économies</a:t>
            </a:r>
          </a:p>
          <a:p>
            <a:pPr marL="171450" indent="-171450">
              <a:spcBef>
                <a:spcPts val="6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Formation à l’écoconduite</a:t>
            </a:r>
          </a:p>
          <a:p>
            <a:pPr marL="171450" indent="-171450">
              <a:spcBef>
                <a:spcPts val="6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Installation de GPS dans la plupart des engins pour le suivi rigoureux et la cartographie des itinéraires.</a:t>
            </a:r>
          </a:p>
          <a:p>
            <a:pPr marL="171450" indent="-171450">
              <a:spcBef>
                <a:spcPts val="6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Réajustement des 5 circuits de collecte des déchets les plus énergivores sur la base des analyses cartographiques effectuées.</a:t>
            </a:r>
          </a:p>
          <a:p>
            <a:pPr marL="171450" indent="-171450">
              <a:spcBef>
                <a:spcPts val="6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Suivi, moyennant un Tableau de Bord de Gestion de l’Energie (TBGE), des consommations de chaque véhicule, identification des surconsommations, et mise en place de mesures d’entretien préventif des engins.</a:t>
            </a:r>
          </a:p>
        </p:txBody>
      </p:sp>
      <p:sp>
        <p:nvSpPr>
          <p:cNvPr id="11" name="Rectangle 10">
            <a:extLst>
              <a:ext uri="{FF2B5EF4-FFF2-40B4-BE49-F238E27FC236}">
                <a16:creationId xmlns:a16="http://schemas.microsoft.com/office/drawing/2014/main" id="{05292703-CF50-81B2-635C-0F0433407F5B}"/>
              </a:ext>
            </a:extLst>
          </p:cNvPr>
          <p:cNvSpPr/>
          <p:nvPr/>
        </p:nvSpPr>
        <p:spPr>
          <a:xfrm>
            <a:off x="-3878" y="11215"/>
            <a:ext cx="6855481"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20BDE7C-686A-C642-A59F-C3C83F2AFCAE}"/>
              </a:ext>
            </a:extLst>
          </p:cNvPr>
          <p:cNvSpPr txBox="1"/>
          <p:nvPr/>
        </p:nvSpPr>
        <p:spPr>
          <a:xfrm>
            <a:off x="4055240" y="343009"/>
            <a:ext cx="2796363" cy="253916"/>
          </a:xfrm>
          <a:prstGeom prst="rect">
            <a:avLst/>
          </a:prstGeom>
          <a:noFill/>
        </p:spPr>
        <p:txBody>
          <a:bodyPr wrap="square" rtlCol="0">
            <a:spAutoFit/>
          </a:bodyPr>
          <a:lstStyle/>
          <a:p>
            <a:pPr marL="171450" indent="-171450">
              <a:buFont typeface="Wingdings" pitchFamily="2" charset="2"/>
              <a:buChar char="à"/>
            </a:pPr>
            <a:endParaRPr lang="fr-CH" sz="1050" dirty="0"/>
          </a:p>
        </p:txBody>
      </p:sp>
      <p:sp>
        <p:nvSpPr>
          <p:cNvPr id="10" name="Rectangle 9">
            <a:extLst>
              <a:ext uri="{FF2B5EF4-FFF2-40B4-BE49-F238E27FC236}">
                <a16:creationId xmlns:a16="http://schemas.microsoft.com/office/drawing/2014/main" id="{4FFDC969-A765-8C6E-7666-55C65EACAE67}"/>
              </a:ext>
            </a:extLst>
          </p:cNvPr>
          <p:cNvSpPr/>
          <p:nvPr/>
        </p:nvSpPr>
        <p:spPr>
          <a:xfrm>
            <a:off x="-4921" y="3805810"/>
            <a:ext cx="3433921" cy="6099249"/>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1113"/>
            <a:r>
              <a:rPr lang="fr-FR"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FICHE D’IDENTITE DU PROJET</a:t>
            </a:r>
            <a:endParaRPr lang="fr-FR" dirty="0">
              <a:ea typeface="Calibri" panose="020F0502020204030204" pitchFamily="34" charset="0"/>
              <a:cs typeface="Times New Roman" panose="02020603050405020304" pitchFamily="18" charset="0"/>
            </a:endParaRPr>
          </a:p>
          <a:p>
            <a:pPr marL="11113"/>
            <a:endParaRPr lang="fr-FR" sz="1300" b="1" dirty="0">
              <a:solidFill>
                <a:srgbClr val="FFFFFF"/>
              </a:solidFill>
              <a:ea typeface="Calibri" panose="020F0502020204030204" pitchFamily="34" charset="0"/>
              <a:cs typeface="Futura Medium" panose="020B0602020204020303" pitchFamily="34" charset="-79"/>
            </a:endParaRPr>
          </a:p>
          <a:p>
            <a:pPr marL="11113"/>
            <a:r>
              <a:rPr lang="fr-FR" sz="1200" b="1" dirty="0">
                <a:solidFill>
                  <a:srgbClr val="FFFFFF"/>
                </a:solidFill>
                <a:cs typeface="Futura Medium" panose="020B0602020204020303" pitchFamily="34" charset="-79"/>
              </a:rPr>
              <a:t>Lieu: </a:t>
            </a:r>
            <a:r>
              <a:rPr lang="fr-FR" sz="1200" dirty="0">
                <a:solidFill>
                  <a:srgbClr val="FFFFFF"/>
                </a:solidFill>
                <a:latin typeface="+mj-lt"/>
                <a:ea typeface="Calibri" panose="020F0502020204030204" pitchFamily="34" charset="0"/>
                <a:cs typeface="Futura Medium" panose="020B0602020204020303" pitchFamily="34" charset="-79"/>
              </a:rPr>
              <a:t>Sousse</a:t>
            </a:r>
          </a:p>
          <a:p>
            <a:pPr marL="11113"/>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p>
          <a:p>
            <a:pPr marL="11113" algn="just"/>
            <a:r>
              <a:rPr lang="fr-FR" sz="1200" b="1" dirty="0">
                <a:solidFill>
                  <a:srgbClr val="FFFFFF"/>
                </a:solidFill>
                <a:ea typeface="Calibri" panose="020F0502020204030204" pitchFamily="34" charset="0"/>
                <a:cs typeface="Futura Medium" panose="020B0602020204020303" pitchFamily="34" charset="-79"/>
              </a:rPr>
              <a:t>Solution</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 Gestion optimisée du parc roulant, à travers (1) la m</a:t>
            </a: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ise en place d’un logiciel de gestion du parc roulant (y compris, le suivi et la maîtrise des consommations en énergie), (2) l’amélioration du système de maintenance des véhicules, et (3) le suivi des circuits de collecte des déchets. </a:t>
            </a:r>
            <a:endParaRPr lang="fr-FR" sz="1200" dirty="0">
              <a:ea typeface="Calibri" panose="020F0502020204030204" pitchFamily="34" charset="0"/>
              <a:cs typeface="Times New Roman" panose="02020603050405020304" pitchFamily="18" charset="0"/>
            </a:endParaRPr>
          </a:p>
          <a:p>
            <a:pPr marL="11113"/>
            <a:endParaRPr lang="fr-FR" sz="1200" b="1" dirty="0">
              <a:solidFill>
                <a:srgbClr val="FFFFFF"/>
              </a:solidFill>
              <a:ea typeface="Calibri" panose="020F0502020204030204" pitchFamily="34" charset="0"/>
              <a:cs typeface="Futura Medium" panose="020B0602020204020303" pitchFamily="34" charset="-79"/>
            </a:endParaRPr>
          </a:p>
          <a:p>
            <a:pPr marL="11113" algn="just"/>
            <a:r>
              <a:rPr lang="fr-FR" sz="1200" b="1" dirty="0">
                <a:solidFill>
                  <a:srgbClr val="FFFFFF"/>
                </a:solidFill>
                <a:ea typeface="Calibri" panose="020F0502020204030204" pitchFamily="34" charset="0"/>
                <a:cs typeface="Futura Medium" panose="020B0602020204020303" pitchFamily="34" charset="-79"/>
              </a:rPr>
              <a:t>Chiffres clés : </a:t>
            </a:r>
            <a:r>
              <a:rPr lang="fr-FR" sz="1200" dirty="0">
                <a:solidFill>
                  <a:srgbClr val="FFFFFF"/>
                </a:solidFill>
                <a:latin typeface="+mj-lt"/>
                <a:ea typeface="Calibri" panose="020F0502020204030204" pitchFamily="34" charset="0"/>
                <a:cs typeface="Futura Medium" panose="020B0602020204020303" pitchFamily="34" charset="-79"/>
              </a:rPr>
              <a:t>Réduction de la consommation de carburant de 15% sur les trois années précédentes:</a:t>
            </a:r>
          </a:p>
          <a:p>
            <a:pPr marL="11113" algn="just"/>
            <a:endParaRPr lang="fr-FR" sz="1200" dirty="0">
              <a:solidFill>
                <a:srgbClr val="FFFFFF"/>
              </a:solidFill>
              <a:latin typeface="+mj-lt"/>
              <a:ea typeface="Calibri" panose="020F0502020204030204" pitchFamily="34" charset="0"/>
              <a:cs typeface="Futura Medium" panose="020B0602020204020303" pitchFamily="34" charset="-79"/>
            </a:endParaRPr>
          </a:p>
          <a:p>
            <a:pPr marL="182563" indent="-171450" algn="just">
              <a:buFont typeface="Arial" panose="020B0604020202020204" pitchFamily="34" charset="0"/>
              <a:buChar char="•"/>
            </a:pPr>
            <a:r>
              <a:rPr lang="fr-FR" sz="1200" dirty="0">
                <a:solidFill>
                  <a:srgbClr val="FFFFFF"/>
                </a:solidFill>
                <a:latin typeface="+mj-lt"/>
                <a:ea typeface="Calibri" panose="020F0502020204030204" pitchFamily="34" charset="0"/>
                <a:cs typeface="Futura Medium" panose="020B0602020204020303" pitchFamily="34" charset="-79"/>
              </a:rPr>
              <a:t>Economie de 225 000 dinars/an</a:t>
            </a:r>
          </a:p>
          <a:p>
            <a:pPr marL="182563" indent="-171450" algn="just">
              <a:buFont typeface="Arial" panose="020B0604020202020204" pitchFamily="34" charset="0"/>
              <a:buChar char="•"/>
            </a:pPr>
            <a:r>
              <a:rPr lang="fr-FR" sz="1200" dirty="0">
                <a:solidFill>
                  <a:srgbClr val="FFFFFF"/>
                </a:solidFill>
                <a:latin typeface="+mj-lt"/>
                <a:ea typeface="Calibri" panose="020F0502020204030204" pitchFamily="34" charset="0"/>
                <a:cs typeface="Futura Medium" panose="020B0602020204020303" pitchFamily="34" charset="-79"/>
              </a:rPr>
              <a:t>Economie de 162 tCO2/an</a:t>
            </a:r>
          </a:p>
          <a:p>
            <a:pPr marL="11113"/>
            <a:endParaRPr lang="fr-FR" sz="1200" b="1" dirty="0">
              <a:solidFill>
                <a:srgbClr val="FFFFFF"/>
              </a:solidFill>
              <a:latin typeface="+mj-lt"/>
              <a:cs typeface="Futura Medium" panose="020B0602020204020303" pitchFamily="34" charset="-79"/>
            </a:endParaRPr>
          </a:p>
          <a:p>
            <a:pPr marL="11113"/>
            <a:r>
              <a:rPr lang="fr-FR" sz="1200" b="1" dirty="0">
                <a:solidFill>
                  <a:srgbClr val="FFFFFF"/>
                </a:solidFill>
                <a:cs typeface="Futura Medium" panose="020B0602020204020303" pitchFamily="34" charset="-79"/>
              </a:rPr>
              <a:t>Domaines ACTE-MEA concernés:</a:t>
            </a:r>
          </a:p>
          <a:p>
            <a:pPr marL="11113"/>
            <a:endParaRPr lang="fr-FR" sz="1200" b="1" dirty="0">
              <a:cs typeface="Futura Medium" panose="020B0602020204020303" pitchFamily="34" charset="-79"/>
            </a:endParaRPr>
          </a:p>
          <a:p>
            <a:pPr marL="222250" indent="-211138">
              <a:buFont typeface="Arial" panose="020B0604020202020204" pitchFamily="34" charset="0"/>
              <a:buChar char="•"/>
            </a:pPr>
            <a:r>
              <a:rPr lang="fr-FR" sz="1200" dirty="0">
                <a:latin typeface="+mj-lt"/>
                <a:cs typeface="Futura Medium" panose="020B0602020204020303" pitchFamily="34" charset="-79"/>
              </a:rPr>
              <a:t>Bâtiments et infrastructures communaux</a:t>
            </a:r>
          </a:p>
          <a:p>
            <a:pPr marL="222250" indent="-211138" algn="just">
              <a:buFont typeface="Arial" panose="020B0604020202020204" pitchFamily="34" charset="0"/>
              <a:buChar char="•"/>
            </a:pPr>
            <a:r>
              <a:rPr lang="fr-FR" sz="1200" dirty="0">
                <a:latin typeface="+mj-lt"/>
                <a:cs typeface="Futura Medium" panose="020B0602020204020303" pitchFamily="34" charset="-79"/>
              </a:rPr>
              <a:t>Organisation interne et gouvernance</a:t>
            </a:r>
          </a:p>
          <a:p>
            <a:pPr marL="11113" algn="just"/>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1113" algn="just"/>
            <a:r>
              <a:rPr lang="fr-FR" sz="1200" b="1" dirty="0">
                <a:solidFill>
                  <a:srgbClr val="FFFFFF"/>
                </a:solidFill>
                <a:latin typeface="Calibri" panose="020F0502020204030204" pitchFamily="34" charset="0"/>
                <a:cs typeface="Futura Medium" panose="020B0602020204020303"/>
              </a:rPr>
              <a:t>Année de mise en œuvre </a:t>
            </a:r>
            <a:r>
              <a:rPr lang="fr-FR" sz="1200" b="1" kern="1200" dirty="0">
                <a:solidFill>
                  <a:srgbClr val="FFFFFF"/>
                </a:solidFill>
                <a:effectLst/>
                <a:latin typeface="+mj-lt"/>
                <a:ea typeface="Calibri" panose="020F0502020204030204" pitchFamily="34" charset="0"/>
                <a:cs typeface="Futura Medium" panose="020B0602020204020303"/>
              </a:rPr>
              <a:t>: </a:t>
            </a:r>
          </a:p>
          <a:p>
            <a:pPr marL="11113" algn="just"/>
            <a:r>
              <a:rPr lang="fr-FR" sz="1200" kern="1200" dirty="0">
                <a:solidFill>
                  <a:srgbClr val="FFFFFF"/>
                </a:solidFill>
                <a:effectLst/>
                <a:latin typeface="+mj-lt"/>
                <a:ea typeface="Calibri" panose="020F0502020204030204" pitchFamily="34" charset="0"/>
                <a:cs typeface="Futura Medium" panose="020B0602020204020303"/>
              </a:rPr>
              <a:t>2022 - 2024</a:t>
            </a:r>
            <a:endParaRPr lang="fr-FR" sz="1200" kern="1200" dirty="0">
              <a:solidFill>
                <a:srgbClr val="FFFFFF"/>
              </a:solidFill>
              <a:latin typeface="+mj-lt"/>
              <a:ea typeface="Calibri" panose="020F0502020204030204" pitchFamily="34" charset="0"/>
              <a:cs typeface="Times New Roman" panose="02020603050405020304" pitchFamily="18" charset="0"/>
            </a:endParaRPr>
          </a:p>
          <a:p>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50721"/>
            <a:endParaRPr lang="fr-FR" sz="1400" dirty="0">
              <a:ea typeface="Calibri" panose="020F0502020204030204" pitchFamily="34" charset="0"/>
              <a:cs typeface="Times New Roman" panose="02020603050405020304" pitchFamily="18" charset="0"/>
            </a:endParaRPr>
          </a:p>
        </p:txBody>
      </p:sp>
      <p:pic>
        <p:nvPicPr>
          <p:cNvPr id="12" name="Image 11">
            <a:extLst>
              <a:ext uri="{FF2B5EF4-FFF2-40B4-BE49-F238E27FC236}">
                <a16:creationId xmlns:a16="http://schemas.microsoft.com/office/drawing/2014/main" id="{327C3A49-E39B-4E27-8860-77D25A1F8E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5123"/>
          <a:stretch/>
        </p:blipFill>
        <p:spPr>
          <a:xfrm>
            <a:off x="-19790" y="1174675"/>
            <a:ext cx="6868710" cy="2631135"/>
          </a:xfrm>
          <a:prstGeom prst="rect">
            <a:avLst/>
          </a:prstGeom>
        </p:spPr>
      </p:pic>
      <p:sp>
        <p:nvSpPr>
          <p:cNvPr id="8" name="ZoneTexte 7">
            <a:extLst>
              <a:ext uri="{FF2B5EF4-FFF2-40B4-BE49-F238E27FC236}">
                <a16:creationId xmlns:a16="http://schemas.microsoft.com/office/drawing/2014/main" id="{5C76C9FE-0BB2-2D54-7770-68FB5D7ED5AA}"/>
              </a:ext>
            </a:extLst>
          </p:cNvPr>
          <p:cNvSpPr txBox="1"/>
          <p:nvPr/>
        </p:nvSpPr>
        <p:spPr>
          <a:xfrm>
            <a:off x="-19790" y="1727333"/>
            <a:ext cx="3448790" cy="1525819"/>
          </a:xfrm>
          <a:prstGeom prst="rect">
            <a:avLst/>
          </a:prstGeom>
          <a:solidFill>
            <a:srgbClr val="49B748">
              <a:alpha val="79684"/>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Gestion optimisée du </a:t>
            </a:r>
          </a:p>
          <a:p>
            <a:pPr marL="98425" algn="r"/>
            <a:r>
              <a:rPr lang="fr-FR" sz="2200" dirty="0">
                <a:solidFill>
                  <a:schemeClr val="bg1"/>
                </a:solidFill>
              </a:rPr>
              <a:t>parc roulant</a:t>
            </a:r>
          </a:p>
          <a:p>
            <a:pPr marL="180975" algn="r"/>
            <a:endParaRPr lang="fr-FR" sz="2000" dirty="0">
              <a:solidFill>
                <a:schemeClr val="bg1"/>
              </a:solidFill>
            </a:endParaRPr>
          </a:p>
          <a:p>
            <a:pPr marL="180975" algn="r"/>
            <a:r>
              <a:rPr lang="fr-FR" sz="1600" b="1" dirty="0">
                <a:solidFill>
                  <a:schemeClr val="bg1"/>
                </a:solidFill>
              </a:rPr>
              <a:t>Sousse</a:t>
            </a:r>
          </a:p>
        </p:txBody>
      </p:sp>
      <p:pic>
        <p:nvPicPr>
          <p:cNvPr id="17" name="Picture 16" descr="A truck parked in a parking lot&#10;&#10;Description automatically generated">
            <a:extLst>
              <a:ext uri="{FF2B5EF4-FFF2-40B4-BE49-F238E27FC236}">
                <a16:creationId xmlns:a16="http://schemas.microsoft.com/office/drawing/2014/main" id="{BFF0EDCF-CF33-9FB3-5092-4EBED426AA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43"/>
          <a:stretch/>
        </p:blipFill>
        <p:spPr>
          <a:xfrm>
            <a:off x="4625788" y="1174674"/>
            <a:ext cx="2223132" cy="2658581"/>
          </a:xfrm>
          <a:prstGeom prst="rect">
            <a:avLst/>
          </a:prstGeom>
        </p:spPr>
      </p:pic>
      <p:sp>
        <p:nvSpPr>
          <p:cNvPr id="4" name="TextBox 3">
            <a:extLst>
              <a:ext uri="{FF2B5EF4-FFF2-40B4-BE49-F238E27FC236}">
                <a16:creationId xmlns:a16="http://schemas.microsoft.com/office/drawing/2014/main" id="{A7167BF4-B948-62F5-45FE-3DC08121EEC4}"/>
              </a:ext>
            </a:extLst>
          </p:cNvPr>
          <p:cNvSpPr txBox="1"/>
          <p:nvPr/>
        </p:nvSpPr>
        <p:spPr>
          <a:xfrm>
            <a:off x="199455" y="9558356"/>
            <a:ext cx="341760" cy="276999"/>
          </a:xfrm>
          <a:prstGeom prst="rect">
            <a:avLst/>
          </a:prstGeom>
          <a:noFill/>
        </p:spPr>
        <p:txBody>
          <a:bodyPr wrap="none" rtlCol="0">
            <a:spAutoFit/>
          </a:bodyPr>
          <a:lstStyle/>
          <a:p>
            <a:r>
              <a:rPr lang="en-CH" sz="1200" dirty="0">
                <a:solidFill>
                  <a:srgbClr val="4AAE47"/>
                </a:solidFill>
              </a:rPr>
              <a:t>13</a:t>
            </a:r>
          </a:p>
        </p:txBody>
      </p:sp>
    </p:spTree>
    <p:extLst>
      <p:ext uri="{BB962C8B-B14F-4D97-AF65-F5344CB8AC3E}">
        <p14:creationId xmlns:p14="http://schemas.microsoft.com/office/powerpoint/2010/main" val="125475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291DF1D0-C7F0-4D2E-9F1C-466F60D0BF23}"/>
              </a:ext>
            </a:extLst>
          </p:cNvPr>
          <p:cNvSpPr txBox="1"/>
          <p:nvPr/>
        </p:nvSpPr>
        <p:spPr>
          <a:xfrm>
            <a:off x="-9895" y="7174544"/>
            <a:ext cx="6877790" cy="2749890"/>
          </a:xfrm>
          <a:prstGeom prst="rect">
            <a:avLst/>
          </a:prstGeom>
          <a:solidFill>
            <a:srgbClr val="49B748">
              <a:alpha val="88000"/>
            </a:srgbClr>
          </a:solidFill>
        </p:spPr>
        <p:txBody>
          <a:bodyPr wrap="square" rIns="324000" rtlCol="0" anchor="ctr" anchorCtr="0">
            <a:noAutofit/>
          </a:bodyPr>
          <a:lstStyle/>
          <a:p>
            <a:pPr algn="r"/>
            <a:endParaRPr lang="fr-FR" sz="1600" dirty="0">
              <a:solidFill>
                <a:schemeClr val="bg1"/>
              </a:solidFill>
            </a:endParaRPr>
          </a:p>
        </p:txBody>
      </p:sp>
      <p:sp>
        <p:nvSpPr>
          <p:cNvPr id="6" name="ZoneTexte 5">
            <a:extLst>
              <a:ext uri="{FF2B5EF4-FFF2-40B4-BE49-F238E27FC236}">
                <a16:creationId xmlns:a16="http://schemas.microsoft.com/office/drawing/2014/main" id="{3DA3E3AF-08D9-29FB-E828-21F473A339FB}"/>
              </a:ext>
            </a:extLst>
          </p:cNvPr>
          <p:cNvSpPr txBox="1"/>
          <p:nvPr/>
        </p:nvSpPr>
        <p:spPr>
          <a:xfrm>
            <a:off x="276188" y="7221965"/>
            <a:ext cx="6172035" cy="2674999"/>
          </a:xfrm>
          <a:prstGeom prst="rect">
            <a:avLst/>
          </a:prstGeom>
          <a:noFill/>
        </p:spPr>
        <p:txBody>
          <a:bodyPr wrap="square">
            <a:noAutofit/>
          </a:bodyPr>
          <a:lstStyle/>
          <a:p>
            <a:pPr algn="ctr">
              <a:spcAft>
                <a:spcPts val="600"/>
              </a:spcAft>
            </a:pPr>
            <a:endParaRPr lang="fr-FR" dirty="0">
              <a:solidFill>
                <a:schemeClr val="bg1"/>
              </a:solidFill>
              <a:latin typeface="+mj-lt"/>
            </a:endParaRPr>
          </a:p>
          <a:p>
            <a:pPr algn="ctr">
              <a:spcAft>
                <a:spcPts val="600"/>
              </a:spcAft>
            </a:pPr>
            <a:r>
              <a:rPr lang="fr-FR" sz="2400" dirty="0">
                <a:solidFill>
                  <a:schemeClr val="bg1"/>
                </a:solidFill>
                <a:latin typeface="+mj-lt"/>
              </a:rPr>
              <a:t>Agence Nationale pour la Maîtrise de l’Energie </a:t>
            </a:r>
          </a:p>
          <a:p>
            <a:pPr algn="ctr">
              <a:spcAft>
                <a:spcPts val="600"/>
              </a:spcAft>
            </a:pPr>
            <a:r>
              <a:rPr lang="fr-FR" sz="1400" dirty="0">
                <a:solidFill>
                  <a:schemeClr val="bg1"/>
                </a:solidFill>
                <a:latin typeface="+mj-lt"/>
              </a:rPr>
              <a:t>1 av. du Japon, Cité administrative Montplaisir, 1073 – Tunis</a:t>
            </a:r>
          </a:p>
          <a:p>
            <a:pPr algn="ctr">
              <a:spcAft>
                <a:spcPts val="600"/>
              </a:spcAft>
            </a:pPr>
            <a:endParaRPr lang="fr-FR" sz="1400" dirty="0">
              <a:solidFill>
                <a:schemeClr val="bg1"/>
              </a:solidFill>
              <a:latin typeface="+mj-lt"/>
            </a:endParaRPr>
          </a:p>
          <a:p>
            <a:pPr algn="ctr">
              <a:spcAft>
                <a:spcPts val="600"/>
              </a:spcAft>
            </a:pPr>
            <a:r>
              <a:rPr lang="fr-FR" sz="2400" dirty="0">
                <a:solidFill>
                  <a:schemeClr val="bg1"/>
                </a:solidFill>
                <a:latin typeface="+mj-lt"/>
              </a:rPr>
              <a:t>www.acte.tn</a:t>
            </a:r>
          </a:p>
        </p:txBody>
      </p:sp>
      <p:sp>
        <p:nvSpPr>
          <p:cNvPr id="10" name="ZoneTexte 9">
            <a:extLst>
              <a:ext uri="{FF2B5EF4-FFF2-40B4-BE49-F238E27FC236}">
                <a16:creationId xmlns:a16="http://schemas.microsoft.com/office/drawing/2014/main" id="{A472C5D7-4EC5-14B4-C63D-502BD622AF6D}"/>
              </a:ext>
            </a:extLst>
          </p:cNvPr>
          <p:cNvSpPr txBox="1"/>
          <p:nvPr/>
        </p:nvSpPr>
        <p:spPr>
          <a:xfrm>
            <a:off x="479447" y="2365963"/>
            <a:ext cx="2765312" cy="276999"/>
          </a:xfrm>
          <a:prstGeom prst="rect">
            <a:avLst/>
          </a:prstGeom>
          <a:noFill/>
        </p:spPr>
        <p:txBody>
          <a:bodyPr wrap="square" rtlCol="0">
            <a:spAutoFit/>
          </a:bodyPr>
          <a:lstStyle/>
          <a:p>
            <a:r>
              <a:rPr lang="fr-FR" sz="1200" dirty="0">
                <a:solidFill>
                  <a:srgbClr val="09618D"/>
                </a:solidFill>
                <a:latin typeface="+mj-lt"/>
              </a:rPr>
              <a:t>Partenaires stratégiques nationaux</a:t>
            </a:r>
          </a:p>
        </p:txBody>
      </p:sp>
      <p:pic>
        <p:nvPicPr>
          <p:cNvPr id="15" name="Bild 2">
            <a:extLst>
              <a:ext uri="{FF2B5EF4-FFF2-40B4-BE49-F238E27FC236}">
                <a16:creationId xmlns:a16="http://schemas.microsoft.com/office/drawing/2014/main" id="{A8D89811-B1F3-C92B-F6F9-BA3D714592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05841" y="6318111"/>
            <a:ext cx="574102" cy="371461"/>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34671333-78CC-58BC-69C8-303CD54A95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3054" y="6318111"/>
            <a:ext cx="1000741" cy="400065"/>
          </a:xfrm>
          <a:prstGeom prst="rect">
            <a:avLst/>
          </a:prstGeom>
        </p:spPr>
      </p:pic>
      <p:pic>
        <p:nvPicPr>
          <p:cNvPr id="33" name="Image 32">
            <a:extLst>
              <a:ext uri="{FF2B5EF4-FFF2-40B4-BE49-F238E27FC236}">
                <a16:creationId xmlns:a16="http://schemas.microsoft.com/office/drawing/2014/main" id="{AF6BE276-BBB6-2D2F-C4C9-CD81615154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10527" y="2715702"/>
            <a:ext cx="1142534" cy="964081"/>
          </a:xfrm>
          <a:prstGeom prst="rect">
            <a:avLst/>
          </a:prstGeom>
        </p:spPr>
      </p:pic>
      <p:pic>
        <p:nvPicPr>
          <p:cNvPr id="9" name="Image 8">
            <a:extLst>
              <a:ext uri="{FF2B5EF4-FFF2-40B4-BE49-F238E27FC236}">
                <a16:creationId xmlns:a16="http://schemas.microsoft.com/office/drawing/2014/main" id="{7E0BF873-CD5D-A161-5067-809C854D50E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496572" y="2707254"/>
            <a:ext cx="1674655" cy="906913"/>
          </a:xfrm>
          <a:prstGeom prst="rect">
            <a:avLst/>
          </a:prstGeom>
        </p:spPr>
      </p:pic>
      <p:pic>
        <p:nvPicPr>
          <p:cNvPr id="36" name="Image 35">
            <a:hlinkClick r:id="rId6"/>
            <a:extLst>
              <a:ext uri="{FF2B5EF4-FFF2-40B4-BE49-F238E27FC236}">
                <a16:creationId xmlns:a16="http://schemas.microsoft.com/office/drawing/2014/main" id="{FC188AAE-23D1-A364-81D2-EE6A678E17EC}"/>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429939" y="9345333"/>
            <a:ext cx="360000" cy="360000"/>
          </a:xfrm>
          <a:prstGeom prst="rect">
            <a:avLst/>
          </a:prstGeom>
        </p:spPr>
      </p:pic>
      <p:pic>
        <p:nvPicPr>
          <p:cNvPr id="38" name="Image 37">
            <a:hlinkClick r:id="rId6"/>
            <a:extLst>
              <a:ext uri="{FF2B5EF4-FFF2-40B4-BE49-F238E27FC236}">
                <a16:creationId xmlns:a16="http://schemas.microsoft.com/office/drawing/2014/main" id="{AEF584D5-8CA9-D37F-A7E5-7128D1BD73BB}"/>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912790" y="9345333"/>
            <a:ext cx="360000" cy="360000"/>
          </a:xfrm>
          <a:prstGeom prst="rect">
            <a:avLst/>
          </a:prstGeom>
        </p:spPr>
      </p:pic>
      <p:pic>
        <p:nvPicPr>
          <p:cNvPr id="39" name="image25.jpg" descr="Résultat de recherche d'images pour &quot;seco logo suisse&quot;">
            <a:extLst>
              <a:ext uri="{FF2B5EF4-FFF2-40B4-BE49-F238E27FC236}">
                <a16:creationId xmlns:a16="http://schemas.microsoft.com/office/drawing/2014/main" id="{63CA7153-D323-7A7D-890C-9939385CAB53}"/>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01082" y="4553847"/>
            <a:ext cx="1439473" cy="637871"/>
          </a:xfrm>
          <a:prstGeom prst="rect">
            <a:avLst/>
          </a:prstGeom>
          <a:ln/>
        </p:spPr>
      </p:pic>
      <p:sp>
        <p:nvSpPr>
          <p:cNvPr id="40" name="Rectangle 39">
            <a:extLst>
              <a:ext uri="{FF2B5EF4-FFF2-40B4-BE49-F238E27FC236}">
                <a16:creationId xmlns:a16="http://schemas.microsoft.com/office/drawing/2014/main" id="{95141DA5-7A4F-36F2-F10D-E25918E888C0}"/>
              </a:ext>
            </a:extLst>
          </p:cNvPr>
          <p:cNvSpPr/>
          <p:nvPr/>
        </p:nvSpPr>
        <p:spPr>
          <a:xfrm>
            <a:off x="432662" y="4072133"/>
            <a:ext cx="3506886" cy="276999"/>
          </a:xfrm>
          <a:prstGeom prst="rect">
            <a:avLst/>
          </a:prstGeom>
          <a:noFill/>
        </p:spPr>
        <p:txBody>
          <a:bodyPr wrap="square" rtlCol="0">
            <a:spAutoFit/>
          </a:bodyPr>
          <a:lstStyle/>
          <a:p>
            <a:r>
              <a:rPr lang="fr-FR" sz="1200" dirty="0">
                <a:solidFill>
                  <a:srgbClr val="09618D"/>
                </a:solidFill>
                <a:latin typeface="+mj-lt"/>
              </a:rPr>
              <a:t>Partenaires stratégiques internationaux</a:t>
            </a:r>
          </a:p>
        </p:txBody>
      </p:sp>
      <p:pic>
        <p:nvPicPr>
          <p:cNvPr id="41" name="Image 40">
            <a:extLst>
              <a:ext uri="{FF2B5EF4-FFF2-40B4-BE49-F238E27FC236}">
                <a16:creationId xmlns:a16="http://schemas.microsoft.com/office/drawing/2014/main" id="{5A9E1733-623B-C27C-6490-FD37D2A0FEF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75567" y="4511342"/>
            <a:ext cx="1859116" cy="710849"/>
          </a:xfrm>
          <a:prstGeom prst="rect">
            <a:avLst/>
          </a:prstGeom>
        </p:spPr>
      </p:pic>
      <p:pic>
        <p:nvPicPr>
          <p:cNvPr id="42" name="Image 41">
            <a:extLst>
              <a:ext uri="{FF2B5EF4-FFF2-40B4-BE49-F238E27FC236}">
                <a16:creationId xmlns:a16="http://schemas.microsoft.com/office/drawing/2014/main" id="{E7ABC54B-20B0-28A3-0798-2238F8AA5C49}"/>
              </a:ext>
            </a:extLst>
          </p:cNvPr>
          <p:cNvPicPr>
            <a:picLocks noChangeAspect="1"/>
          </p:cNvPicPr>
          <p:nvPr/>
        </p:nvPicPr>
        <p:blipFill>
          <a:blip r:embed="rId11"/>
          <a:stretch>
            <a:fillRect/>
          </a:stretch>
        </p:blipFill>
        <p:spPr>
          <a:xfrm>
            <a:off x="435894" y="857570"/>
            <a:ext cx="2137786" cy="1093214"/>
          </a:xfrm>
          <a:prstGeom prst="rect">
            <a:avLst/>
          </a:prstGeom>
        </p:spPr>
      </p:pic>
      <p:pic>
        <p:nvPicPr>
          <p:cNvPr id="43" name="Image 42">
            <a:extLst>
              <a:ext uri="{FF2B5EF4-FFF2-40B4-BE49-F238E27FC236}">
                <a16:creationId xmlns:a16="http://schemas.microsoft.com/office/drawing/2014/main" id="{2B68E6A0-1C07-68B5-A850-B74E448114D4}"/>
              </a:ext>
            </a:extLst>
          </p:cNvPr>
          <p:cNvPicPr>
            <a:picLocks noChangeAspect="1"/>
          </p:cNvPicPr>
          <p:nvPr/>
        </p:nvPicPr>
        <p:blipFill>
          <a:blip r:embed="rId12"/>
          <a:stretch>
            <a:fillRect/>
          </a:stretch>
        </p:blipFill>
        <p:spPr>
          <a:xfrm>
            <a:off x="4293945" y="898664"/>
            <a:ext cx="1859116" cy="995748"/>
          </a:xfrm>
          <a:prstGeom prst="rect">
            <a:avLst/>
          </a:prstGeom>
        </p:spPr>
      </p:pic>
      <p:pic>
        <p:nvPicPr>
          <p:cNvPr id="17" name="Picture 4" descr="ademe - Hinicio">
            <a:extLst>
              <a:ext uri="{FF2B5EF4-FFF2-40B4-BE49-F238E27FC236}">
                <a16:creationId xmlns:a16="http://schemas.microsoft.com/office/drawing/2014/main" id="{6760DF12-1690-5018-076D-681BDF7D11B6}"/>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429939" y="4490208"/>
            <a:ext cx="662851" cy="73198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34.png">
            <a:extLst>
              <a:ext uri="{FF2B5EF4-FFF2-40B4-BE49-F238E27FC236}">
                <a16:creationId xmlns:a16="http://schemas.microsoft.com/office/drawing/2014/main" id="{E76ED14D-A899-02B3-0F6B-F9EDEB7B7F39}"/>
              </a:ext>
            </a:extLst>
          </p:cNvPr>
          <p:cNvPicPr/>
          <p:nvPr/>
        </p:nvPicPr>
        <p:blipFill>
          <a:blip r:embed="rId14" cstate="print">
            <a:extLst>
              <a:ext uri="{28A0092B-C50C-407E-A947-70E740481C1C}">
                <a14:useLocalDpi xmlns:a14="http://schemas.microsoft.com/office/drawing/2010/main"/>
              </a:ext>
            </a:extLst>
          </a:blip>
          <a:srcRect/>
          <a:stretch>
            <a:fillRect/>
          </a:stretch>
        </p:blipFill>
        <p:spPr>
          <a:xfrm>
            <a:off x="512653" y="6472396"/>
            <a:ext cx="905697" cy="217177"/>
          </a:xfrm>
          <a:prstGeom prst="rect">
            <a:avLst/>
          </a:prstGeom>
          <a:ln/>
        </p:spPr>
      </p:pic>
      <p:pic>
        <p:nvPicPr>
          <p:cNvPr id="19" name="image39.png" descr="logo générique">
            <a:extLst>
              <a:ext uri="{FF2B5EF4-FFF2-40B4-BE49-F238E27FC236}">
                <a16:creationId xmlns:a16="http://schemas.microsoft.com/office/drawing/2014/main" id="{D07D5DD2-E97D-239A-599E-7ED3778D9784}"/>
              </a:ext>
            </a:extLst>
          </p:cNvPr>
          <p:cNvPicPr/>
          <p:nvPr/>
        </p:nvPicPr>
        <p:blipFill>
          <a:blip r:embed="rId15" cstate="print">
            <a:extLst>
              <a:ext uri="{28A0092B-C50C-407E-A947-70E740481C1C}">
                <a14:useLocalDpi xmlns:a14="http://schemas.microsoft.com/office/drawing/2010/main"/>
              </a:ext>
            </a:extLst>
          </a:blip>
          <a:srcRect/>
          <a:stretch>
            <a:fillRect/>
          </a:stretch>
        </p:blipFill>
        <p:spPr>
          <a:xfrm>
            <a:off x="2288160" y="6472397"/>
            <a:ext cx="1007546" cy="201576"/>
          </a:xfrm>
          <a:prstGeom prst="rect">
            <a:avLst/>
          </a:prstGeom>
          <a:ln/>
        </p:spPr>
      </p:pic>
      <p:pic>
        <p:nvPicPr>
          <p:cNvPr id="20" name="image41.jpg" descr="LOGO OK-RVB">
            <a:extLst>
              <a:ext uri="{FF2B5EF4-FFF2-40B4-BE49-F238E27FC236}">
                <a16:creationId xmlns:a16="http://schemas.microsoft.com/office/drawing/2014/main" id="{CD849AF7-C55B-134F-0E0C-137493A45FD3}"/>
              </a:ext>
            </a:extLst>
          </p:cNvPr>
          <p:cNvPicPr/>
          <p:nvPr/>
        </p:nvPicPr>
        <p:blipFill>
          <a:blip r:embed="rId16" cstate="print">
            <a:extLst>
              <a:ext uri="{28A0092B-C50C-407E-A947-70E740481C1C}">
                <a14:useLocalDpi xmlns:a14="http://schemas.microsoft.com/office/drawing/2010/main"/>
              </a:ext>
            </a:extLst>
          </a:blip>
          <a:srcRect/>
          <a:stretch>
            <a:fillRect/>
          </a:stretch>
        </p:blipFill>
        <p:spPr>
          <a:xfrm>
            <a:off x="3346198" y="6524295"/>
            <a:ext cx="775154" cy="174956"/>
          </a:xfrm>
          <a:prstGeom prst="rect">
            <a:avLst/>
          </a:prstGeom>
          <a:ln/>
        </p:spPr>
      </p:pic>
      <p:pic>
        <p:nvPicPr>
          <p:cNvPr id="21" name="image33.png">
            <a:extLst>
              <a:ext uri="{FF2B5EF4-FFF2-40B4-BE49-F238E27FC236}">
                <a16:creationId xmlns:a16="http://schemas.microsoft.com/office/drawing/2014/main" id="{A0F9A91D-38DE-4DB6-3EA3-2140E4044257}"/>
              </a:ext>
            </a:extLst>
          </p:cNvPr>
          <p:cNvPicPr/>
          <p:nvPr/>
        </p:nvPicPr>
        <p:blipFill>
          <a:blip r:embed="rId17" cstate="print">
            <a:extLst>
              <a:ext uri="{28A0092B-C50C-407E-A947-70E740481C1C}">
                <a14:useLocalDpi xmlns:a14="http://schemas.microsoft.com/office/drawing/2010/main"/>
              </a:ext>
            </a:extLst>
          </a:blip>
          <a:srcRect/>
          <a:stretch>
            <a:fillRect/>
          </a:stretch>
        </p:blipFill>
        <p:spPr>
          <a:xfrm>
            <a:off x="4273858" y="6472397"/>
            <a:ext cx="1007546" cy="241991"/>
          </a:xfrm>
          <a:prstGeom prst="rect">
            <a:avLst/>
          </a:prstGeom>
          <a:ln/>
        </p:spPr>
      </p:pic>
      <p:sp>
        <p:nvSpPr>
          <p:cNvPr id="22" name="Rectangle 21">
            <a:extLst>
              <a:ext uri="{FF2B5EF4-FFF2-40B4-BE49-F238E27FC236}">
                <a16:creationId xmlns:a16="http://schemas.microsoft.com/office/drawing/2014/main" id="{6E6A91B8-88A3-A961-6593-E18FEE5636DA}"/>
              </a:ext>
            </a:extLst>
          </p:cNvPr>
          <p:cNvSpPr/>
          <p:nvPr/>
        </p:nvSpPr>
        <p:spPr>
          <a:xfrm>
            <a:off x="377687" y="5772084"/>
            <a:ext cx="3506886" cy="276999"/>
          </a:xfrm>
          <a:prstGeom prst="rect">
            <a:avLst/>
          </a:prstGeom>
          <a:noFill/>
        </p:spPr>
        <p:txBody>
          <a:bodyPr wrap="square" rtlCol="0">
            <a:spAutoFit/>
          </a:bodyPr>
          <a:lstStyle/>
          <a:p>
            <a:r>
              <a:rPr lang="fr-FR" sz="1200" dirty="0">
                <a:solidFill>
                  <a:srgbClr val="09618D"/>
                </a:solidFill>
                <a:latin typeface="+mj-lt"/>
              </a:rPr>
              <a:t>Partenaires stratégiques d’exécution</a:t>
            </a:r>
          </a:p>
        </p:txBody>
      </p:sp>
      <p:pic>
        <p:nvPicPr>
          <p:cNvPr id="1028" name="Picture 4" descr="Tunisie: Nomination de plusieurs nouveaux gouverneurs | Tixup.com">
            <a:extLst>
              <a:ext uri="{FF2B5EF4-FFF2-40B4-BE49-F238E27FC236}">
                <a16:creationId xmlns:a16="http://schemas.microsoft.com/office/drawing/2014/main" id="{E354A1F6-FCB3-5E33-A597-F78F4711CF6F}"/>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563271" y="2712639"/>
            <a:ext cx="935025" cy="935025"/>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a:extLst>
              <a:ext uri="{FF2B5EF4-FFF2-40B4-BE49-F238E27FC236}">
                <a16:creationId xmlns:a16="http://schemas.microsoft.com/office/drawing/2014/main" id="{60577A43-6DBF-7EB4-FF24-071363C464F2}"/>
              </a:ext>
            </a:extLst>
          </p:cNvPr>
          <p:cNvSpPr txBox="1"/>
          <p:nvPr/>
        </p:nvSpPr>
        <p:spPr>
          <a:xfrm>
            <a:off x="0" y="-5692"/>
            <a:ext cx="6877790" cy="566359"/>
          </a:xfrm>
          <a:prstGeom prst="rect">
            <a:avLst/>
          </a:prstGeom>
          <a:solidFill>
            <a:srgbClr val="49B748"/>
          </a:solidFill>
          <a:ln>
            <a:solidFill>
              <a:srgbClr val="00B050"/>
            </a:solidFill>
          </a:ln>
        </p:spPr>
        <p:txBody>
          <a:bodyPr wrap="square" rIns="324000" rtlCol="0" anchor="ctr" anchorCtr="0">
            <a:noAutofit/>
          </a:bodyPr>
          <a:lstStyle/>
          <a:p>
            <a:pPr algn="r"/>
            <a:endParaRPr lang="fr-FR" sz="1600" dirty="0">
              <a:solidFill>
                <a:schemeClr val="bg1"/>
              </a:solidFill>
            </a:endParaRPr>
          </a:p>
        </p:txBody>
      </p:sp>
      <p:sp>
        <p:nvSpPr>
          <p:cNvPr id="2" name="ZoneTexte 1">
            <a:extLst>
              <a:ext uri="{FF2B5EF4-FFF2-40B4-BE49-F238E27FC236}">
                <a16:creationId xmlns:a16="http://schemas.microsoft.com/office/drawing/2014/main" id="{8CD3F91D-B6C6-C07E-2273-6042EFF316A7}"/>
              </a:ext>
            </a:extLst>
          </p:cNvPr>
          <p:cNvSpPr txBox="1"/>
          <p:nvPr/>
        </p:nvSpPr>
        <p:spPr>
          <a:xfrm>
            <a:off x="712569" y="125563"/>
            <a:ext cx="5299271" cy="338554"/>
          </a:xfrm>
          <a:prstGeom prst="rect">
            <a:avLst/>
          </a:prstGeom>
          <a:noFill/>
        </p:spPr>
        <p:txBody>
          <a:bodyPr wrap="none" rtlCol="0">
            <a:spAutoFit/>
          </a:bodyPr>
          <a:lstStyle/>
          <a:p>
            <a:r>
              <a:rPr lang="fr-FR" sz="1600" dirty="0">
                <a:solidFill>
                  <a:schemeClr val="bg1"/>
                </a:solidFill>
              </a:rPr>
              <a:t>Alliance des Communes pour la Transition Energétique - ACTE</a:t>
            </a:r>
          </a:p>
        </p:txBody>
      </p:sp>
    </p:spTree>
    <p:extLst>
      <p:ext uri="{BB962C8B-B14F-4D97-AF65-F5344CB8AC3E}">
        <p14:creationId xmlns:p14="http://schemas.microsoft.com/office/powerpoint/2010/main" val="1530321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CE0CCB-CD89-5F6B-F0A7-6A6375A37D10}"/>
              </a:ext>
            </a:extLst>
          </p:cNvPr>
          <p:cNvSpPr txBox="1"/>
          <p:nvPr/>
        </p:nvSpPr>
        <p:spPr>
          <a:xfrm>
            <a:off x="6375" y="-24657"/>
            <a:ext cx="6858000" cy="875230"/>
          </a:xfrm>
          <a:prstGeom prst="rect">
            <a:avLst/>
          </a:prstGeom>
          <a:solidFill>
            <a:srgbClr val="49B748"/>
          </a:solidFill>
        </p:spPr>
        <p:txBody>
          <a:bodyPr wrap="square" lIns="72000" rIns="72000" rtlCol="0" anchor="ctr" anchorCtr="0">
            <a:noAutofit/>
          </a:bodyPr>
          <a:lstStyle/>
          <a:p>
            <a:pPr marL="493713">
              <a:spcAft>
                <a:spcPts val="400"/>
              </a:spcAft>
            </a:pPr>
            <a:r>
              <a:rPr lang="fr-FR" sz="2400" b="1" dirty="0">
                <a:solidFill>
                  <a:schemeClr val="bg1"/>
                </a:solidFill>
                <a:latin typeface="+mj-lt"/>
              </a:rPr>
              <a:t>Programme ACTE</a:t>
            </a:r>
          </a:p>
        </p:txBody>
      </p:sp>
      <p:sp>
        <p:nvSpPr>
          <p:cNvPr id="5" name="ZoneTexte 4">
            <a:extLst>
              <a:ext uri="{FF2B5EF4-FFF2-40B4-BE49-F238E27FC236}">
                <a16:creationId xmlns:a16="http://schemas.microsoft.com/office/drawing/2014/main" id="{77E828DB-1512-CCAE-DD10-D24B706E93C1}"/>
              </a:ext>
            </a:extLst>
          </p:cNvPr>
          <p:cNvSpPr txBox="1"/>
          <p:nvPr/>
        </p:nvSpPr>
        <p:spPr>
          <a:xfrm>
            <a:off x="542454" y="1012831"/>
            <a:ext cx="5766100" cy="1731115"/>
          </a:xfrm>
          <a:prstGeom prst="rect">
            <a:avLst/>
          </a:prstGeom>
          <a:noFill/>
        </p:spPr>
        <p:txBody>
          <a:bodyPr wrap="square" lIns="0" rIns="0">
            <a:spAutoFit/>
          </a:bodyPr>
          <a:lstStyle/>
          <a:p>
            <a:pPr algn="just">
              <a:lnSpc>
                <a:spcPct val="107000"/>
              </a:lnSpc>
            </a:pPr>
            <a:r>
              <a:rPr lang="fr-FR" sz="1600" b="1" dirty="0">
                <a:solidFill>
                  <a:srgbClr val="4AAE47"/>
                </a:solidFill>
                <a:effectLst/>
                <a:latin typeface="+mj-lt"/>
                <a:ea typeface="Times New Roman" panose="02020603050405020304" pitchFamily="18" charset="0"/>
                <a:cs typeface="Calibri" panose="020F0502020204030204" pitchFamily="34" charset="0"/>
              </a:rPr>
              <a:t>Le programme</a:t>
            </a:r>
            <a:endParaRPr lang="fr-FR" sz="1100" b="1" dirty="0">
              <a:solidFill>
                <a:srgbClr val="4AAE47"/>
              </a:solidFill>
              <a:latin typeface="+mj-lt"/>
              <a:ea typeface="Times New Roman" panose="02020603050405020304" pitchFamily="18" charset="0"/>
              <a:cs typeface="Calibri" panose="020F0502020204030204" pitchFamily="34" charset="0"/>
            </a:endParaRPr>
          </a:p>
          <a:p>
            <a:pPr algn="just">
              <a:lnSpc>
                <a:spcPct val="107000"/>
              </a:lnSpc>
              <a:spcBef>
                <a:spcPts val="900"/>
              </a:spcBef>
            </a:pPr>
            <a:r>
              <a:rPr lang="fr-FR" sz="1100" dirty="0">
                <a:solidFill>
                  <a:srgbClr val="000000"/>
                </a:solidFill>
                <a:effectLst/>
                <a:latin typeface="+mj-lt"/>
                <a:ea typeface="Times New Roman" panose="02020603050405020304" pitchFamily="18" charset="0"/>
                <a:cs typeface="Calibri" panose="020F0502020204030204" pitchFamily="34" charset="0"/>
              </a:rPr>
              <a:t>Lancé en 2015 et mis en œuvre par l’Agence Nationale pour la Maîtrise de l’Energie (ANME), le programme ACTE constitue une composante essentielle du plan national de transition énergétique en Tunisie. Grâce à l’appui des partenaires de l’ANME, notamment le Secrétariat d’Etat à l’Economie Suisse (SECO), le programme apporte un soutien multisectoriel aux communes tunisiennes souhaitant s'engager dans une démarche de planification et de gestion énergétique durable, en favorisant la </a:t>
            </a:r>
            <a:r>
              <a:rPr lang="fr-FR" sz="1100" dirty="0">
                <a:solidFill>
                  <a:srgbClr val="000000"/>
                </a:solidFill>
                <a:latin typeface="+mj-lt"/>
                <a:ea typeface="Times New Roman" panose="02020603050405020304" pitchFamily="18" charset="0"/>
                <a:cs typeface="Calibri" panose="020F0502020204030204" pitchFamily="34" charset="0"/>
              </a:rPr>
              <a:t>maîtrise de l’énergie dans l’administration</a:t>
            </a:r>
            <a:r>
              <a:rPr lang="fr-FR" sz="1100" dirty="0">
                <a:solidFill>
                  <a:srgbClr val="000000"/>
                </a:solidFill>
                <a:effectLst/>
                <a:latin typeface="+mj-lt"/>
                <a:ea typeface="Times New Roman" panose="02020603050405020304" pitchFamily="18" charset="0"/>
                <a:cs typeface="Calibri" panose="020F0502020204030204" pitchFamily="34" charset="0"/>
              </a:rPr>
              <a:t>, tout en impulsant une dynamique vertueuse qui engage les acteurs locaux dans la transition énergétique et climatique de leurs territoires. </a:t>
            </a:r>
            <a:endParaRPr lang="fr-FR" sz="1100" dirty="0">
              <a:solidFill>
                <a:srgbClr val="000000"/>
              </a:solidFill>
              <a:latin typeface="+mj-lt"/>
            </a:endParaRPr>
          </a:p>
        </p:txBody>
      </p:sp>
      <p:sp>
        <p:nvSpPr>
          <p:cNvPr id="6" name="ZoneTexte 5">
            <a:extLst>
              <a:ext uri="{FF2B5EF4-FFF2-40B4-BE49-F238E27FC236}">
                <a16:creationId xmlns:a16="http://schemas.microsoft.com/office/drawing/2014/main" id="{C7399A95-9931-7291-D14E-A235CB6F1378}"/>
              </a:ext>
            </a:extLst>
          </p:cNvPr>
          <p:cNvSpPr txBox="1"/>
          <p:nvPr/>
        </p:nvSpPr>
        <p:spPr>
          <a:xfrm>
            <a:off x="6375" y="9506688"/>
            <a:ext cx="6858000" cy="399311"/>
          </a:xfrm>
          <a:prstGeom prst="rect">
            <a:avLst/>
          </a:prstGeom>
          <a:solidFill>
            <a:srgbClr val="49B748"/>
          </a:solidFill>
        </p:spPr>
        <p:txBody>
          <a:bodyPr wrap="square" lIns="72000" rIns="72000" rtlCol="0" anchor="ctr" anchorCtr="0">
            <a:noAutofit/>
          </a:bodyPr>
          <a:lstStyle/>
          <a:p>
            <a:pPr marL="493713">
              <a:spcAft>
                <a:spcPts val="400"/>
              </a:spcAft>
            </a:pPr>
            <a:endParaRPr lang="fr-FR" sz="1400" dirty="0">
              <a:solidFill>
                <a:schemeClr val="bg1"/>
              </a:solidFill>
            </a:endParaRPr>
          </a:p>
        </p:txBody>
      </p:sp>
      <p:sp>
        <p:nvSpPr>
          <p:cNvPr id="3" name="TextBox 2">
            <a:extLst>
              <a:ext uri="{FF2B5EF4-FFF2-40B4-BE49-F238E27FC236}">
                <a16:creationId xmlns:a16="http://schemas.microsoft.com/office/drawing/2014/main" id="{5A99FEC5-7A87-BD4C-86A7-E9EBDB287188}"/>
              </a:ext>
            </a:extLst>
          </p:cNvPr>
          <p:cNvSpPr txBox="1"/>
          <p:nvPr/>
        </p:nvSpPr>
        <p:spPr>
          <a:xfrm>
            <a:off x="247589" y="9554410"/>
            <a:ext cx="263214" cy="276999"/>
          </a:xfrm>
          <a:prstGeom prst="rect">
            <a:avLst/>
          </a:prstGeom>
          <a:noFill/>
        </p:spPr>
        <p:txBody>
          <a:bodyPr wrap="none" rtlCol="0">
            <a:spAutoFit/>
          </a:bodyPr>
          <a:lstStyle/>
          <a:p>
            <a:r>
              <a:rPr lang="en-CH" sz="1200" dirty="0">
                <a:solidFill>
                  <a:schemeClr val="bg1"/>
                </a:solidFill>
              </a:rPr>
              <a:t>2</a:t>
            </a:r>
          </a:p>
        </p:txBody>
      </p:sp>
      <p:sp>
        <p:nvSpPr>
          <p:cNvPr id="4" name="TextBox 3">
            <a:extLst>
              <a:ext uri="{FF2B5EF4-FFF2-40B4-BE49-F238E27FC236}">
                <a16:creationId xmlns:a16="http://schemas.microsoft.com/office/drawing/2014/main" id="{7E75EEE1-406D-E201-F0D0-35411E14D1B4}"/>
              </a:ext>
            </a:extLst>
          </p:cNvPr>
          <p:cNvSpPr txBox="1"/>
          <p:nvPr/>
        </p:nvSpPr>
        <p:spPr>
          <a:xfrm>
            <a:off x="4384376" y="6853367"/>
            <a:ext cx="1914307" cy="215444"/>
          </a:xfrm>
          <a:prstGeom prst="rect">
            <a:avLst/>
          </a:prstGeom>
          <a:noFill/>
        </p:spPr>
        <p:txBody>
          <a:bodyPr wrap="none" rtlCol="0">
            <a:spAutoFit/>
          </a:bodyPr>
          <a:lstStyle/>
          <a:p>
            <a:r>
              <a:rPr lang="en-CH" sz="800" dirty="0">
                <a:solidFill>
                  <a:schemeClr val="bg1"/>
                </a:solidFill>
                <a:latin typeface="+mj-lt"/>
              </a:rPr>
              <a:t>Graphe: Six domaines du label ACTE-MEA</a:t>
            </a:r>
          </a:p>
        </p:txBody>
      </p:sp>
      <p:sp>
        <p:nvSpPr>
          <p:cNvPr id="14" name="ZoneTexte 2">
            <a:extLst>
              <a:ext uri="{FF2B5EF4-FFF2-40B4-BE49-F238E27FC236}">
                <a16:creationId xmlns:a16="http://schemas.microsoft.com/office/drawing/2014/main" id="{EA11EC3A-9294-59A0-60CD-A5583171C66C}"/>
              </a:ext>
            </a:extLst>
          </p:cNvPr>
          <p:cNvSpPr txBox="1"/>
          <p:nvPr/>
        </p:nvSpPr>
        <p:spPr>
          <a:xfrm>
            <a:off x="539575" y="2802706"/>
            <a:ext cx="2715689" cy="2167050"/>
          </a:xfrm>
          <a:prstGeom prst="rect">
            <a:avLst/>
          </a:prstGeom>
          <a:noFill/>
        </p:spPr>
        <p:txBody>
          <a:bodyPr wrap="square" lIns="0" tIns="0" rIns="0" bIns="0">
            <a:noAutofit/>
          </a:bodyPr>
          <a:lstStyle/>
          <a:p>
            <a:pPr algn="just"/>
            <a:r>
              <a:rPr lang="fr-FR" sz="1100" dirty="0">
                <a:latin typeface="+mj-lt"/>
              </a:rPr>
              <a:t>Les villes partenaires du programme ACTE s’engagent dans un cycle d’amélioration continue de leur politique énergétique et climatique locale, sur la base du système ACTE-MEA, la déclinaison tunisienne du label </a:t>
            </a:r>
            <a:r>
              <a:rPr lang="fr-FR" sz="1100" i="1" dirty="0">
                <a:latin typeface="+mj-lt"/>
              </a:rPr>
              <a:t>European Energy Award </a:t>
            </a:r>
            <a:r>
              <a:rPr lang="fr-FR" sz="1100" dirty="0">
                <a:latin typeface="+mj-lt"/>
              </a:rPr>
              <a:t>® utilisé aujourd’hui dans plus de 1600 villes à travers le monde. Elles partent d'un diagnostic, pour ensuite mettre en place un plan d'action, puis évaluer les avancements, résultats et impacts atteints. </a:t>
            </a:r>
          </a:p>
          <a:p>
            <a:pPr algn="just"/>
            <a:endParaRPr lang="fr-FR" sz="1100" dirty="0">
              <a:latin typeface="+mj-lt"/>
            </a:endParaRPr>
          </a:p>
          <a:p>
            <a:pPr algn="just"/>
            <a:r>
              <a:rPr lang="fr-FR" sz="1600" b="1" dirty="0">
                <a:solidFill>
                  <a:srgbClr val="4AAE47"/>
                </a:solidFill>
                <a:latin typeface="+mj-lt"/>
                <a:cs typeface="Calibri" panose="020F0502020204030204" pitchFamily="34" charset="0"/>
              </a:rPr>
              <a:t>Le Label ACTE</a:t>
            </a: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a:p>
            <a:pPr algn="just"/>
            <a:endParaRPr lang="fr-FR" sz="1100" dirty="0">
              <a:latin typeface="+mj-lt"/>
            </a:endParaRPr>
          </a:p>
        </p:txBody>
      </p:sp>
      <p:grpSp>
        <p:nvGrpSpPr>
          <p:cNvPr id="19" name="Groupe 24">
            <a:extLst>
              <a:ext uri="{FF2B5EF4-FFF2-40B4-BE49-F238E27FC236}">
                <a16:creationId xmlns:a16="http://schemas.microsoft.com/office/drawing/2014/main" id="{0AE26B52-8CCD-311E-6A9E-3BE8AE2F7BE3}"/>
              </a:ext>
            </a:extLst>
          </p:cNvPr>
          <p:cNvGrpSpPr/>
          <p:nvPr/>
        </p:nvGrpSpPr>
        <p:grpSpPr>
          <a:xfrm>
            <a:off x="525663" y="5039493"/>
            <a:ext cx="5773020" cy="3095534"/>
            <a:chOff x="558179" y="2615979"/>
            <a:chExt cx="5749593" cy="3021495"/>
          </a:xfrm>
        </p:grpSpPr>
        <p:pic>
          <p:nvPicPr>
            <p:cNvPr id="20" name="Image 7">
              <a:extLst>
                <a:ext uri="{FF2B5EF4-FFF2-40B4-BE49-F238E27FC236}">
                  <a16:creationId xmlns:a16="http://schemas.microsoft.com/office/drawing/2014/main" id="{1D992A1B-2E5A-0CC2-DED0-3376386776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566"/>
            <a:stretch/>
          </p:blipFill>
          <p:spPr>
            <a:xfrm>
              <a:off x="558179" y="2615979"/>
              <a:ext cx="5749593" cy="3021495"/>
            </a:xfrm>
            <a:prstGeom prst="rect">
              <a:avLst/>
            </a:prstGeom>
          </p:spPr>
        </p:pic>
        <p:pic>
          <p:nvPicPr>
            <p:cNvPr id="21" name="Image 8">
              <a:extLst>
                <a:ext uri="{FF2B5EF4-FFF2-40B4-BE49-F238E27FC236}">
                  <a16:creationId xmlns:a16="http://schemas.microsoft.com/office/drawing/2014/main" id="{6206C81E-D41F-0AC4-CDF3-46F86D995E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8364" y="4773350"/>
              <a:ext cx="1454961" cy="799402"/>
            </a:xfrm>
            <a:prstGeom prst="rect">
              <a:avLst/>
            </a:prstGeom>
            <a:effectLst>
              <a:softEdge rad="50800"/>
            </a:effectLst>
          </p:spPr>
        </p:pic>
      </p:grpSp>
      <p:pic>
        <p:nvPicPr>
          <p:cNvPr id="29" name="Image 34" descr="Une image contenant texte, pièce, chambre à coucher&#10;&#10;Description générée automatiquement">
            <a:extLst>
              <a:ext uri="{FF2B5EF4-FFF2-40B4-BE49-F238E27FC236}">
                <a16:creationId xmlns:a16="http://schemas.microsoft.com/office/drawing/2014/main" id="{3183B4CA-25AB-DA26-E105-73688F8107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96439" y="2848286"/>
            <a:ext cx="2802244" cy="1629486"/>
          </a:xfrm>
          <a:prstGeom prst="rect">
            <a:avLst/>
          </a:prstGeom>
        </p:spPr>
      </p:pic>
      <p:sp>
        <p:nvSpPr>
          <p:cNvPr id="31" name="TextBox 30">
            <a:extLst>
              <a:ext uri="{FF2B5EF4-FFF2-40B4-BE49-F238E27FC236}">
                <a16:creationId xmlns:a16="http://schemas.microsoft.com/office/drawing/2014/main" id="{2B3667A2-95DF-975B-FF79-47C5EEAEDD9C}"/>
              </a:ext>
            </a:extLst>
          </p:cNvPr>
          <p:cNvSpPr txBox="1"/>
          <p:nvPr/>
        </p:nvSpPr>
        <p:spPr>
          <a:xfrm>
            <a:off x="510803" y="8662756"/>
            <a:ext cx="5773020" cy="769441"/>
          </a:xfrm>
          <a:prstGeom prst="rect">
            <a:avLst/>
          </a:prstGeom>
          <a:noFill/>
        </p:spPr>
        <p:txBody>
          <a:bodyPr wrap="square">
            <a:spAutoFit/>
          </a:bodyPr>
          <a:lstStyle/>
          <a:p>
            <a:pPr algn="just"/>
            <a:r>
              <a:rPr lang="fr-FR" sz="1100" dirty="0">
                <a:latin typeface="+mj-lt"/>
              </a:rPr>
              <a:t>Les communes qui atteignent le seuil de performance requis peuvent prétendre au label ACTE-MEA. A la suite d’un audit, elles aspirent à l’un de trois niveaux de certification prévus par le label ACTE-MEA : bronze, argent, ou or. Les premières villes tunisiennes seront certifiées à l’issue de la phase pilote ACTE, en juillet 2022</a:t>
            </a:r>
          </a:p>
        </p:txBody>
      </p:sp>
      <p:pic>
        <p:nvPicPr>
          <p:cNvPr id="39" name="Picture 38" descr="A blue sky with no clouds&#10;&#10;Description automatically generated">
            <a:extLst>
              <a:ext uri="{FF2B5EF4-FFF2-40B4-BE49-F238E27FC236}">
                <a16:creationId xmlns:a16="http://schemas.microsoft.com/office/drawing/2014/main" id="{C7F2090D-2763-AB02-27B0-A1907DE2795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2325" y="6872966"/>
            <a:ext cx="2608292" cy="926530"/>
          </a:xfrm>
          <a:prstGeom prst="rect">
            <a:avLst/>
          </a:prstGeom>
        </p:spPr>
      </p:pic>
      <p:sp>
        <p:nvSpPr>
          <p:cNvPr id="44" name="TextBox 43">
            <a:extLst>
              <a:ext uri="{FF2B5EF4-FFF2-40B4-BE49-F238E27FC236}">
                <a16:creationId xmlns:a16="http://schemas.microsoft.com/office/drawing/2014/main" id="{9923772D-06B2-5CE1-8091-55B596FAA9E8}"/>
              </a:ext>
            </a:extLst>
          </p:cNvPr>
          <p:cNvSpPr txBox="1"/>
          <p:nvPr/>
        </p:nvSpPr>
        <p:spPr>
          <a:xfrm>
            <a:off x="4069091" y="7869633"/>
            <a:ext cx="2249334" cy="215444"/>
          </a:xfrm>
          <a:prstGeom prst="rect">
            <a:avLst/>
          </a:prstGeom>
          <a:noFill/>
        </p:spPr>
        <p:txBody>
          <a:bodyPr wrap="none" rtlCol="0">
            <a:spAutoFit/>
          </a:bodyPr>
          <a:lstStyle/>
          <a:p>
            <a:r>
              <a:rPr lang="en-CH" sz="800" dirty="0">
                <a:solidFill>
                  <a:schemeClr val="bg1"/>
                </a:solidFill>
              </a:rPr>
              <a:t>Graphe: cycle d’amélioration continue ACTE-MEA</a:t>
            </a:r>
          </a:p>
        </p:txBody>
      </p:sp>
      <p:sp>
        <p:nvSpPr>
          <p:cNvPr id="46" name="Rectangle 45">
            <a:extLst>
              <a:ext uri="{FF2B5EF4-FFF2-40B4-BE49-F238E27FC236}">
                <a16:creationId xmlns:a16="http://schemas.microsoft.com/office/drawing/2014/main" id="{16A4F888-C7C9-48C2-52C3-203FBE1BD88D}"/>
              </a:ext>
            </a:extLst>
          </p:cNvPr>
          <p:cNvSpPr/>
          <p:nvPr/>
        </p:nvSpPr>
        <p:spPr>
          <a:xfrm>
            <a:off x="679298" y="6987786"/>
            <a:ext cx="2374854" cy="1558200"/>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32" name="Image 10">
            <a:extLst>
              <a:ext uri="{FF2B5EF4-FFF2-40B4-BE49-F238E27FC236}">
                <a16:creationId xmlns:a16="http://schemas.microsoft.com/office/drawing/2014/main" id="{4BCFE790-B04F-FE06-2FF7-24F552E804CE}"/>
              </a:ext>
            </a:extLst>
          </p:cNvPr>
          <p:cNvPicPr preferRelativeResize="0">
            <a:picLocks/>
          </p:cNvPicPr>
          <p:nvPr/>
        </p:nvPicPr>
        <p:blipFill rotWithShape="1">
          <a:blip r:embed="rId6" cstate="print">
            <a:extLst>
              <a:ext uri="{28A0092B-C50C-407E-A947-70E740481C1C}">
                <a14:useLocalDpi xmlns:a14="http://schemas.microsoft.com/office/drawing/2010/main"/>
              </a:ext>
            </a:extLst>
          </a:blip>
          <a:srcRect/>
          <a:stretch/>
        </p:blipFill>
        <p:spPr>
          <a:xfrm>
            <a:off x="969995" y="7050449"/>
            <a:ext cx="581385" cy="570920"/>
          </a:xfrm>
          <a:prstGeom prst="ellipse">
            <a:avLst/>
          </a:prstGeom>
        </p:spPr>
      </p:pic>
      <p:pic>
        <p:nvPicPr>
          <p:cNvPr id="33" name="Image 11">
            <a:extLst>
              <a:ext uri="{FF2B5EF4-FFF2-40B4-BE49-F238E27FC236}">
                <a16:creationId xmlns:a16="http://schemas.microsoft.com/office/drawing/2014/main" id="{F1FA1B7E-F3B0-F498-A602-6CE6A518ED43}"/>
              </a:ext>
            </a:extLst>
          </p:cNvPr>
          <p:cNvPicPr preferRelativeResize="0">
            <a:picLocks/>
          </p:cNvPicPr>
          <p:nvPr/>
        </p:nvPicPr>
        <p:blipFill rotWithShape="1">
          <a:blip r:embed="rId7" cstate="print">
            <a:extLst>
              <a:ext uri="{28A0092B-C50C-407E-A947-70E740481C1C}">
                <a14:useLocalDpi xmlns:a14="http://schemas.microsoft.com/office/drawing/2010/main"/>
              </a:ext>
            </a:extLst>
          </a:blip>
          <a:srcRect/>
          <a:stretch/>
        </p:blipFill>
        <p:spPr>
          <a:xfrm>
            <a:off x="2286593" y="7061357"/>
            <a:ext cx="545355" cy="560012"/>
          </a:xfrm>
          <a:prstGeom prst="ellipse">
            <a:avLst/>
          </a:prstGeom>
        </p:spPr>
      </p:pic>
      <p:pic>
        <p:nvPicPr>
          <p:cNvPr id="34" name="Image 16">
            <a:extLst>
              <a:ext uri="{FF2B5EF4-FFF2-40B4-BE49-F238E27FC236}">
                <a16:creationId xmlns:a16="http://schemas.microsoft.com/office/drawing/2014/main" id="{5E35E389-F3A9-EDE3-2F8C-C0F1B0262784}"/>
              </a:ext>
            </a:extLst>
          </p:cNvPr>
          <p:cNvPicPr preferRelativeResize="0">
            <a:picLocks/>
          </p:cNvPicPr>
          <p:nvPr/>
        </p:nvPicPr>
        <p:blipFill rotWithShape="1">
          <a:blip r:embed="rId8" cstate="print">
            <a:extLst>
              <a:ext uri="{28A0092B-C50C-407E-A947-70E740481C1C}">
                <a14:useLocalDpi xmlns:a14="http://schemas.microsoft.com/office/drawing/2010/main"/>
              </a:ext>
            </a:extLst>
          </a:blip>
          <a:srcRect/>
          <a:stretch/>
        </p:blipFill>
        <p:spPr>
          <a:xfrm>
            <a:off x="1646309" y="7052504"/>
            <a:ext cx="545355" cy="568865"/>
          </a:xfrm>
          <a:prstGeom prst="ellipse">
            <a:avLst/>
          </a:prstGeom>
        </p:spPr>
      </p:pic>
      <p:sp>
        <p:nvSpPr>
          <p:cNvPr id="35" name="ZoneTexte 19">
            <a:extLst>
              <a:ext uri="{FF2B5EF4-FFF2-40B4-BE49-F238E27FC236}">
                <a16:creationId xmlns:a16="http://schemas.microsoft.com/office/drawing/2014/main" id="{11D597AD-8251-D20D-B320-FC74BA2CFFCA}"/>
              </a:ext>
            </a:extLst>
          </p:cNvPr>
          <p:cNvSpPr txBox="1"/>
          <p:nvPr/>
        </p:nvSpPr>
        <p:spPr>
          <a:xfrm>
            <a:off x="990773" y="7755804"/>
            <a:ext cx="581385" cy="654025"/>
          </a:xfrm>
          <a:prstGeom prst="rect">
            <a:avLst/>
          </a:prstGeom>
          <a:noFill/>
        </p:spPr>
        <p:txBody>
          <a:bodyPr wrap="square" lIns="0" tIns="0" rIns="0" bIns="0" rtlCol="0">
            <a:spAutoFit/>
          </a:bodyPr>
          <a:lstStyle/>
          <a:p>
            <a:pPr>
              <a:spcAft>
                <a:spcPts val="300"/>
              </a:spcAft>
            </a:pPr>
            <a:r>
              <a:rPr lang="fr-FR" sz="800" b="1" dirty="0">
                <a:solidFill>
                  <a:schemeClr val="accent2">
                    <a:lumMod val="50000"/>
                  </a:schemeClr>
                </a:solidFill>
                <a:latin typeface="+mj-lt"/>
              </a:rPr>
              <a:t>Bronze</a:t>
            </a:r>
          </a:p>
          <a:p>
            <a:r>
              <a:rPr lang="fr-FR" sz="800" dirty="0">
                <a:solidFill>
                  <a:schemeClr val="accent2">
                    <a:lumMod val="50000"/>
                  </a:schemeClr>
                </a:solidFill>
                <a:latin typeface="+mj-lt"/>
              </a:rPr>
              <a:t>Gestion énergétique exemplaire du patrimoine</a:t>
            </a:r>
          </a:p>
        </p:txBody>
      </p:sp>
      <p:sp>
        <p:nvSpPr>
          <p:cNvPr id="36" name="ZoneTexte 20">
            <a:extLst>
              <a:ext uri="{FF2B5EF4-FFF2-40B4-BE49-F238E27FC236}">
                <a16:creationId xmlns:a16="http://schemas.microsoft.com/office/drawing/2014/main" id="{83E637C5-2426-D370-8F1F-52BC8E460C95}"/>
              </a:ext>
            </a:extLst>
          </p:cNvPr>
          <p:cNvSpPr txBox="1"/>
          <p:nvPr/>
        </p:nvSpPr>
        <p:spPr>
          <a:xfrm>
            <a:off x="1662394" y="7766370"/>
            <a:ext cx="545355" cy="654025"/>
          </a:xfrm>
          <a:prstGeom prst="rect">
            <a:avLst/>
          </a:prstGeom>
          <a:noFill/>
        </p:spPr>
        <p:txBody>
          <a:bodyPr wrap="square" lIns="0" tIns="0" rIns="0" bIns="0" rtlCol="0">
            <a:spAutoFit/>
          </a:bodyPr>
          <a:lstStyle>
            <a:defPPr>
              <a:defRPr lang="en-US"/>
            </a:defPPr>
            <a:lvl1pPr algn="ctr">
              <a:defRPr sz="600">
                <a:solidFill>
                  <a:schemeClr val="bg1"/>
                </a:solidFill>
                <a:latin typeface="+mj-lt"/>
              </a:defRPr>
            </a:lvl1pPr>
          </a:lstStyle>
          <a:p>
            <a:pPr algn="l">
              <a:spcAft>
                <a:spcPts val="300"/>
              </a:spcAft>
            </a:pPr>
            <a:r>
              <a:rPr lang="fr-FR" sz="800" b="1" dirty="0">
                <a:solidFill>
                  <a:schemeClr val="accent1">
                    <a:lumMod val="50000"/>
                  </a:schemeClr>
                </a:solidFill>
              </a:rPr>
              <a:t>Argent</a:t>
            </a:r>
          </a:p>
          <a:p>
            <a:pPr algn="l"/>
            <a:r>
              <a:rPr lang="fr-FR" sz="800" dirty="0">
                <a:solidFill>
                  <a:schemeClr val="accent1">
                    <a:lumMod val="50000"/>
                  </a:schemeClr>
                </a:solidFill>
              </a:rPr>
              <a:t>Gestion énergétique exemplaire du territoire</a:t>
            </a:r>
          </a:p>
        </p:txBody>
      </p:sp>
      <p:sp>
        <p:nvSpPr>
          <p:cNvPr id="37" name="ZoneTexte 21">
            <a:extLst>
              <a:ext uri="{FF2B5EF4-FFF2-40B4-BE49-F238E27FC236}">
                <a16:creationId xmlns:a16="http://schemas.microsoft.com/office/drawing/2014/main" id="{982E6ED8-3D75-89EF-4718-55E44A7402E1}"/>
              </a:ext>
            </a:extLst>
          </p:cNvPr>
          <p:cNvSpPr txBox="1"/>
          <p:nvPr/>
        </p:nvSpPr>
        <p:spPr>
          <a:xfrm>
            <a:off x="2297985" y="7766370"/>
            <a:ext cx="581385" cy="530915"/>
          </a:xfrm>
          <a:prstGeom prst="rect">
            <a:avLst/>
          </a:prstGeom>
          <a:noFill/>
        </p:spPr>
        <p:txBody>
          <a:bodyPr wrap="square" lIns="0" tIns="0" rIns="0" bIns="0" rtlCol="0">
            <a:spAutoFit/>
          </a:bodyPr>
          <a:lstStyle>
            <a:defPPr>
              <a:defRPr lang="en-US"/>
            </a:defPPr>
            <a:lvl1pPr algn="ctr">
              <a:defRPr sz="600">
                <a:solidFill>
                  <a:schemeClr val="bg1"/>
                </a:solidFill>
                <a:latin typeface="+mj-lt"/>
              </a:defRPr>
            </a:lvl1pPr>
          </a:lstStyle>
          <a:p>
            <a:pPr algn="l">
              <a:spcAft>
                <a:spcPts val="300"/>
              </a:spcAft>
            </a:pPr>
            <a:r>
              <a:rPr lang="fr-FR" sz="800" b="1" dirty="0">
                <a:solidFill>
                  <a:schemeClr val="accent4">
                    <a:lumMod val="75000"/>
                  </a:schemeClr>
                </a:solidFill>
              </a:rPr>
              <a:t>Or</a:t>
            </a:r>
          </a:p>
          <a:p>
            <a:pPr algn="l"/>
            <a:r>
              <a:rPr lang="fr-FR" sz="800" dirty="0">
                <a:solidFill>
                  <a:schemeClr val="accent4">
                    <a:lumMod val="75000"/>
                  </a:schemeClr>
                </a:solidFill>
              </a:rPr>
              <a:t>Politique énergétique extraordinaire</a:t>
            </a:r>
          </a:p>
        </p:txBody>
      </p:sp>
    </p:spTree>
    <p:extLst>
      <p:ext uri="{BB962C8B-B14F-4D97-AF65-F5344CB8AC3E}">
        <p14:creationId xmlns:p14="http://schemas.microsoft.com/office/powerpoint/2010/main" val="410552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a:extLst>
              <a:ext uri="{FF2B5EF4-FFF2-40B4-BE49-F238E27FC236}">
                <a16:creationId xmlns:a16="http://schemas.microsoft.com/office/drawing/2014/main" id="{8532AD7A-B4EB-D7AD-1B4B-18AA0FA8F0F9}"/>
              </a:ext>
            </a:extLst>
          </p:cNvPr>
          <p:cNvSpPr txBox="1"/>
          <p:nvPr/>
        </p:nvSpPr>
        <p:spPr>
          <a:xfrm>
            <a:off x="0" y="0"/>
            <a:ext cx="6858000" cy="628623"/>
          </a:xfrm>
          <a:prstGeom prst="rect">
            <a:avLst/>
          </a:prstGeom>
          <a:solidFill>
            <a:srgbClr val="49B748"/>
          </a:solidFill>
        </p:spPr>
        <p:txBody>
          <a:bodyPr wrap="square" lIns="72000" rIns="72000" rtlCol="0" anchor="ctr" anchorCtr="0">
            <a:noAutofit/>
          </a:bodyPr>
          <a:lstStyle/>
          <a:p>
            <a:pPr marL="493713">
              <a:spcAft>
                <a:spcPts val="400"/>
              </a:spcAft>
            </a:pPr>
            <a:endParaRPr lang="fr-FR" sz="1200" b="1" dirty="0">
              <a:solidFill>
                <a:schemeClr val="bg1"/>
              </a:solidFill>
              <a:latin typeface="+mj-lt"/>
            </a:endParaRPr>
          </a:p>
        </p:txBody>
      </p:sp>
      <p:pic>
        <p:nvPicPr>
          <p:cNvPr id="13" name="Image 6">
            <a:extLst>
              <a:ext uri="{FF2B5EF4-FFF2-40B4-BE49-F238E27FC236}">
                <a16:creationId xmlns:a16="http://schemas.microsoft.com/office/drawing/2014/main" id="{9BB8E6DD-C38F-CF69-D345-5EFF9DFEF66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6079" y="1763949"/>
            <a:ext cx="5808416" cy="4031400"/>
          </a:xfrm>
          <a:prstGeom prst="rect">
            <a:avLst/>
          </a:prstGeom>
        </p:spPr>
      </p:pic>
      <p:sp>
        <p:nvSpPr>
          <p:cNvPr id="18" name="TextBox 17">
            <a:extLst>
              <a:ext uri="{FF2B5EF4-FFF2-40B4-BE49-F238E27FC236}">
                <a16:creationId xmlns:a16="http://schemas.microsoft.com/office/drawing/2014/main" id="{9C43EEB5-1A6C-CEE4-75F2-8FCD6FA7720B}"/>
              </a:ext>
            </a:extLst>
          </p:cNvPr>
          <p:cNvSpPr txBox="1"/>
          <p:nvPr/>
        </p:nvSpPr>
        <p:spPr>
          <a:xfrm>
            <a:off x="269463" y="1040113"/>
            <a:ext cx="5988470" cy="600164"/>
          </a:xfrm>
          <a:prstGeom prst="rect">
            <a:avLst/>
          </a:prstGeom>
          <a:noFill/>
        </p:spPr>
        <p:txBody>
          <a:bodyPr wrap="square">
            <a:spAutoFit/>
          </a:bodyPr>
          <a:lstStyle/>
          <a:p>
            <a:pPr algn="just"/>
            <a:r>
              <a:rPr lang="fr-FR" sz="1100" dirty="0">
                <a:latin typeface="+mj-lt"/>
              </a:rPr>
              <a:t>Se référant à un catalogue de mesures concrètes réparties en six domaines d’intervention (voir graphe ci-dessous), le système ACTE-MEA fait appel aux multiples rôles d'une commune pour impulser une politique énergie-climat sur son territoire.</a:t>
            </a:r>
          </a:p>
        </p:txBody>
      </p:sp>
      <p:sp>
        <p:nvSpPr>
          <p:cNvPr id="19" name="ZoneTexte 30">
            <a:extLst>
              <a:ext uri="{FF2B5EF4-FFF2-40B4-BE49-F238E27FC236}">
                <a16:creationId xmlns:a16="http://schemas.microsoft.com/office/drawing/2014/main" id="{02279563-3EF5-B027-108E-5DFD6DA3C941}"/>
              </a:ext>
            </a:extLst>
          </p:cNvPr>
          <p:cNvSpPr txBox="1"/>
          <p:nvPr/>
        </p:nvSpPr>
        <p:spPr>
          <a:xfrm>
            <a:off x="386079" y="5974480"/>
            <a:ext cx="2943181" cy="1482457"/>
          </a:xfrm>
          <a:prstGeom prst="rect">
            <a:avLst/>
          </a:prstGeom>
          <a:noFill/>
        </p:spPr>
        <p:txBody>
          <a:bodyPr wrap="square" lIns="0" rIns="0">
            <a:spAutoFit/>
          </a:bodyPr>
          <a:lstStyle/>
          <a:p>
            <a:pPr algn="just">
              <a:spcBef>
                <a:spcPts val="500"/>
              </a:spcBef>
              <a:spcAft>
                <a:spcPts val="500"/>
              </a:spcAft>
            </a:pPr>
            <a:r>
              <a:rPr lang="fr-FR" sz="1600" b="1" dirty="0">
                <a:solidFill>
                  <a:srgbClr val="4AAE47"/>
                </a:solidFill>
                <a:latin typeface="+mj-lt"/>
              </a:rPr>
              <a:t>Les villes pilotes</a:t>
            </a:r>
          </a:p>
          <a:p>
            <a:pPr algn="just">
              <a:spcBef>
                <a:spcPts val="500"/>
              </a:spcBef>
              <a:spcAft>
                <a:spcPts val="500"/>
              </a:spcAft>
            </a:pPr>
            <a:r>
              <a:rPr lang="fr-FR" sz="1100" dirty="0">
                <a:solidFill>
                  <a:srgbClr val="000000"/>
                </a:solidFill>
                <a:latin typeface="+mj-lt"/>
              </a:rPr>
              <a:t>En plus des sept villes pilotes sélectionnées en 2019, sept nouvelles communes ont rejoint le programme pour mettre en place des plans d’action et procéder à la formulation et mise en œuvre d’actions prioritaires. Une sélection des projets de démonstration est présentée aux pages 6 – 13.</a:t>
            </a:r>
            <a:endParaRPr lang="en-CH" sz="1100" dirty="0">
              <a:solidFill>
                <a:srgbClr val="000000"/>
              </a:solidFill>
              <a:latin typeface="+mj-lt"/>
            </a:endParaRPr>
          </a:p>
        </p:txBody>
      </p:sp>
      <p:pic>
        <p:nvPicPr>
          <p:cNvPr id="23" name="Image 43">
            <a:extLst>
              <a:ext uri="{FF2B5EF4-FFF2-40B4-BE49-F238E27FC236}">
                <a16:creationId xmlns:a16="http://schemas.microsoft.com/office/drawing/2014/main" id="{86B62D26-C98C-C28B-E25B-E3A4EC00F6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85"/>
          <a:stretch/>
        </p:blipFill>
        <p:spPr>
          <a:xfrm>
            <a:off x="4087385" y="6123986"/>
            <a:ext cx="1697183" cy="1692717"/>
          </a:xfrm>
          <a:prstGeom prst="rect">
            <a:avLst/>
          </a:prstGeom>
          <a:ln>
            <a:noFill/>
          </a:ln>
        </p:spPr>
      </p:pic>
      <p:sp>
        <p:nvSpPr>
          <p:cNvPr id="26" name="TextBox 25">
            <a:extLst>
              <a:ext uri="{FF2B5EF4-FFF2-40B4-BE49-F238E27FC236}">
                <a16:creationId xmlns:a16="http://schemas.microsoft.com/office/drawing/2014/main" id="{F0349C79-DC5F-62ED-4D90-D514526DC3FB}"/>
              </a:ext>
            </a:extLst>
          </p:cNvPr>
          <p:cNvSpPr txBox="1"/>
          <p:nvPr/>
        </p:nvSpPr>
        <p:spPr>
          <a:xfrm>
            <a:off x="293213" y="7622667"/>
            <a:ext cx="5857287" cy="1718291"/>
          </a:xfrm>
          <a:prstGeom prst="rect">
            <a:avLst/>
          </a:prstGeom>
          <a:noFill/>
        </p:spPr>
        <p:txBody>
          <a:bodyPr wrap="square">
            <a:spAutoFit/>
          </a:bodyPr>
          <a:lstStyle/>
          <a:p>
            <a:pPr algn="just">
              <a:lnSpc>
                <a:spcPct val="107000"/>
              </a:lnSpc>
              <a:spcAft>
                <a:spcPts val="800"/>
              </a:spcAft>
            </a:pPr>
            <a:r>
              <a:rPr lang="fr-FR" sz="1600" b="1" dirty="0">
                <a:solidFill>
                  <a:srgbClr val="4AAE47"/>
                </a:solidFill>
                <a:latin typeface="+mj-lt"/>
              </a:rPr>
              <a:t>Soutien financier aux communes</a:t>
            </a:r>
          </a:p>
          <a:p>
            <a:pPr algn="just">
              <a:lnSpc>
                <a:spcPct val="107000"/>
              </a:lnSpc>
              <a:spcAft>
                <a:spcPts val="800"/>
              </a:spcAft>
            </a:pPr>
            <a:r>
              <a:rPr lang="fr-FR" sz="1100" dirty="0">
                <a:solidFill>
                  <a:srgbClr val="000000"/>
                </a:solidFill>
                <a:latin typeface="+mj-lt"/>
              </a:rPr>
              <a:t>Tandis que les communes pilotes ont bénéficié pour la mise en œuvre de leurs projets, d’une subvention du Programme, un mécanisme financier sera conçu à l’issue de la phase pilote, pour financer l’action énergétique communale. Sous une forme préliminaire, ce mécanisme conjointement porté par l’ANME (Fond de Transition Energétique) et la Caisse des Prêts et de Soutien des Collectivités Locales (CPSCL) a permis le financement de 11 projets communaux supplémentaires en 2023. Un mécanisme plus ample et inclusif devra être lancé en 2025, grâce à l’appui de plusieurs institutions financières internationales partenaires de l’ANME.</a:t>
            </a:r>
          </a:p>
        </p:txBody>
      </p:sp>
      <p:sp>
        <p:nvSpPr>
          <p:cNvPr id="30" name="ZoneTexte 5">
            <a:extLst>
              <a:ext uri="{FF2B5EF4-FFF2-40B4-BE49-F238E27FC236}">
                <a16:creationId xmlns:a16="http://schemas.microsoft.com/office/drawing/2014/main" id="{73AE96E9-D586-7C50-668D-35CC8FC1A218}"/>
              </a:ext>
            </a:extLst>
          </p:cNvPr>
          <p:cNvSpPr txBox="1"/>
          <p:nvPr/>
        </p:nvSpPr>
        <p:spPr>
          <a:xfrm>
            <a:off x="6375" y="9506688"/>
            <a:ext cx="6858000" cy="399311"/>
          </a:xfrm>
          <a:prstGeom prst="rect">
            <a:avLst/>
          </a:prstGeom>
          <a:solidFill>
            <a:srgbClr val="49B748"/>
          </a:solidFill>
        </p:spPr>
        <p:txBody>
          <a:bodyPr wrap="square" lIns="72000" rIns="72000" rtlCol="0" anchor="ctr" anchorCtr="0">
            <a:noAutofit/>
          </a:bodyPr>
          <a:lstStyle/>
          <a:p>
            <a:pPr marL="493713">
              <a:spcAft>
                <a:spcPts val="400"/>
              </a:spcAft>
            </a:pPr>
            <a:endParaRPr lang="fr-FR" sz="1400" dirty="0">
              <a:solidFill>
                <a:schemeClr val="bg1"/>
              </a:solidFill>
            </a:endParaRPr>
          </a:p>
        </p:txBody>
      </p:sp>
      <p:sp>
        <p:nvSpPr>
          <p:cNvPr id="2" name="TextBox 1">
            <a:extLst>
              <a:ext uri="{FF2B5EF4-FFF2-40B4-BE49-F238E27FC236}">
                <a16:creationId xmlns:a16="http://schemas.microsoft.com/office/drawing/2014/main" id="{035B6F22-1485-D8D5-294D-5F19199548E4}"/>
              </a:ext>
            </a:extLst>
          </p:cNvPr>
          <p:cNvSpPr txBox="1"/>
          <p:nvPr/>
        </p:nvSpPr>
        <p:spPr>
          <a:xfrm>
            <a:off x="107625" y="9567648"/>
            <a:ext cx="263214" cy="276999"/>
          </a:xfrm>
          <a:prstGeom prst="rect">
            <a:avLst/>
          </a:prstGeom>
          <a:noFill/>
        </p:spPr>
        <p:txBody>
          <a:bodyPr wrap="none" rtlCol="0">
            <a:spAutoFit/>
          </a:bodyPr>
          <a:lstStyle/>
          <a:p>
            <a:r>
              <a:rPr lang="en-CH" sz="1200" dirty="0">
                <a:solidFill>
                  <a:schemeClr val="bg1"/>
                </a:solidFill>
              </a:rPr>
              <a:t>3</a:t>
            </a:r>
          </a:p>
        </p:txBody>
      </p:sp>
      <p:sp>
        <p:nvSpPr>
          <p:cNvPr id="32" name="ZoneTexte 1">
            <a:extLst>
              <a:ext uri="{FF2B5EF4-FFF2-40B4-BE49-F238E27FC236}">
                <a16:creationId xmlns:a16="http://schemas.microsoft.com/office/drawing/2014/main" id="{84907A64-D472-CB7E-0F6F-69041A2361CE}"/>
              </a:ext>
            </a:extLst>
          </p:cNvPr>
          <p:cNvSpPr txBox="1"/>
          <p:nvPr/>
        </p:nvSpPr>
        <p:spPr>
          <a:xfrm>
            <a:off x="0" y="-3895"/>
            <a:ext cx="6858000" cy="875230"/>
          </a:xfrm>
          <a:prstGeom prst="rect">
            <a:avLst/>
          </a:prstGeom>
          <a:solidFill>
            <a:srgbClr val="49B748"/>
          </a:solidFill>
        </p:spPr>
        <p:txBody>
          <a:bodyPr wrap="square" lIns="72000" rIns="72000" rtlCol="0" anchor="ctr" anchorCtr="0">
            <a:noAutofit/>
          </a:bodyPr>
          <a:lstStyle/>
          <a:p>
            <a:pPr marL="493713">
              <a:spcAft>
                <a:spcPts val="400"/>
              </a:spcAft>
            </a:pPr>
            <a:endParaRPr lang="fr-FR" sz="2400" b="1" dirty="0">
              <a:solidFill>
                <a:schemeClr val="bg1"/>
              </a:solidFill>
              <a:latin typeface="+mj-lt"/>
            </a:endParaRPr>
          </a:p>
        </p:txBody>
      </p:sp>
      <p:sp>
        <p:nvSpPr>
          <p:cNvPr id="33" name="TextBox 32">
            <a:extLst>
              <a:ext uri="{FF2B5EF4-FFF2-40B4-BE49-F238E27FC236}">
                <a16:creationId xmlns:a16="http://schemas.microsoft.com/office/drawing/2014/main" id="{AC6DC35F-5274-9E5D-AFEF-741756EF3B1C}"/>
              </a:ext>
            </a:extLst>
          </p:cNvPr>
          <p:cNvSpPr txBox="1"/>
          <p:nvPr/>
        </p:nvSpPr>
        <p:spPr>
          <a:xfrm>
            <a:off x="4646611" y="447893"/>
            <a:ext cx="1633781" cy="338554"/>
          </a:xfrm>
          <a:prstGeom prst="rect">
            <a:avLst/>
          </a:prstGeom>
          <a:noFill/>
        </p:spPr>
        <p:txBody>
          <a:bodyPr wrap="none" rtlCol="0">
            <a:spAutoFit/>
          </a:bodyPr>
          <a:lstStyle/>
          <a:p>
            <a:r>
              <a:rPr lang="en-CH" sz="1600" dirty="0">
                <a:solidFill>
                  <a:schemeClr val="bg1"/>
                </a:solidFill>
              </a:rPr>
              <a:t>Programme ACTE</a:t>
            </a:r>
          </a:p>
        </p:txBody>
      </p:sp>
    </p:spTree>
    <p:extLst>
      <p:ext uri="{BB962C8B-B14F-4D97-AF65-F5344CB8AC3E}">
        <p14:creationId xmlns:p14="http://schemas.microsoft.com/office/powerpoint/2010/main" val="3137961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a:extLst>
              <a:ext uri="{FF2B5EF4-FFF2-40B4-BE49-F238E27FC236}">
                <a16:creationId xmlns:a16="http://schemas.microsoft.com/office/drawing/2014/main" id="{894B2759-1E2F-4E50-C272-EC4A629731AA}"/>
              </a:ext>
            </a:extLst>
          </p:cNvPr>
          <p:cNvSpPr/>
          <p:nvPr/>
        </p:nvSpPr>
        <p:spPr>
          <a:xfrm>
            <a:off x="2432185" y="7758609"/>
            <a:ext cx="905446" cy="1337457"/>
          </a:xfrm>
          <a:prstGeom prst="rightArrow">
            <a:avLst>
              <a:gd name="adj1" fmla="val 50000"/>
              <a:gd name="adj2" fmla="val 4731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1" name="Rectangle 10">
            <a:extLst>
              <a:ext uri="{FF2B5EF4-FFF2-40B4-BE49-F238E27FC236}">
                <a16:creationId xmlns:a16="http://schemas.microsoft.com/office/drawing/2014/main" id="{8EB69C2E-BE1A-E57C-1939-EBA05832D9E9}"/>
              </a:ext>
            </a:extLst>
          </p:cNvPr>
          <p:cNvSpPr/>
          <p:nvPr/>
        </p:nvSpPr>
        <p:spPr>
          <a:xfrm>
            <a:off x="-10064" y="3806648"/>
            <a:ext cx="3428383" cy="61057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mj-lt"/>
              <a:ea typeface="Calibri" panose="020F0502020204030204" pitchFamily="34" charset="0"/>
              <a:cs typeface="Futura Medium" panose="020B0602020204020303" pitchFamily="34" charset="-79"/>
            </a:endParaRPr>
          </a:p>
          <a:p>
            <a:pPr marL="265113" algn="just"/>
            <a:endParaRPr lang="fr-FR" sz="800" dirty="0">
              <a:effectLst/>
              <a:latin typeface="+mj-lt"/>
              <a:ea typeface="Calibri" panose="020F0502020204030204" pitchFamily="34" charset="0"/>
              <a:cs typeface="Times New Roman" panose="02020603050405020304" pitchFamily="18" charset="0"/>
            </a:endParaRPr>
          </a:p>
          <a:p>
            <a:pPr marL="50721"/>
            <a:endParaRPr lang="fr-CH" sz="1400" dirty="0">
              <a:latin typeface="+mj-lt"/>
              <a:ea typeface="Calibri" panose="020F0502020204030204" pitchFamily="34" charset="0"/>
              <a:cs typeface="Times New Roman" panose="02020603050405020304" pitchFamily="18" charset="0"/>
            </a:endParaRPr>
          </a:p>
        </p:txBody>
      </p:sp>
      <p:pic>
        <p:nvPicPr>
          <p:cNvPr id="14" name="Picture 13" descr="A group of people standing outside&#10;&#10;Description automatically generated">
            <a:extLst>
              <a:ext uri="{FF2B5EF4-FFF2-40B4-BE49-F238E27FC236}">
                <a16:creationId xmlns:a16="http://schemas.microsoft.com/office/drawing/2014/main" id="{0F79511C-B234-FCDB-B8E5-38C64231EA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887870"/>
            <a:ext cx="6876000" cy="2929516"/>
          </a:xfrm>
          <a:prstGeom prst="rect">
            <a:avLst/>
          </a:prstGeom>
        </p:spPr>
      </p:pic>
      <p:pic>
        <p:nvPicPr>
          <p:cNvPr id="22" name="Picture 21">
            <a:extLst>
              <a:ext uri="{FF2B5EF4-FFF2-40B4-BE49-F238E27FC236}">
                <a16:creationId xmlns:a16="http://schemas.microsoft.com/office/drawing/2014/main" id="{1C60665A-2D8F-D0D8-24F1-88CCB623E3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265" t="4094" r="7030" b="19621"/>
          <a:stretch/>
        </p:blipFill>
        <p:spPr>
          <a:xfrm>
            <a:off x="3407110" y="6764184"/>
            <a:ext cx="1174107" cy="1474129"/>
          </a:xfrm>
          <a:prstGeom prst="rect">
            <a:avLst/>
          </a:prstGeom>
        </p:spPr>
      </p:pic>
      <p:pic>
        <p:nvPicPr>
          <p:cNvPr id="23" name="Picture 22">
            <a:extLst>
              <a:ext uri="{FF2B5EF4-FFF2-40B4-BE49-F238E27FC236}">
                <a16:creationId xmlns:a16="http://schemas.microsoft.com/office/drawing/2014/main" id="{7BD96F90-0491-180F-AE82-C82F05BC54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20" t="3386" r="7113" b="21659"/>
          <a:stretch/>
        </p:blipFill>
        <p:spPr>
          <a:xfrm>
            <a:off x="4586521" y="6764184"/>
            <a:ext cx="1109011" cy="1474129"/>
          </a:xfrm>
          <a:prstGeom prst="rect">
            <a:avLst/>
          </a:prstGeom>
        </p:spPr>
      </p:pic>
      <p:pic>
        <p:nvPicPr>
          <p:cNvPr id="25" name="Picture 24">
            <a:extLst>
              <a:ext uri="{FF2B5EF4-FFF2-40B4-BE49-F238E27FC236}">
                <a16:creationId xmlns:a16="http://schemas.microsoft.com/office/drawing/2014/main" id="{6256F596-5AF6-8E39-326A-54FC82424A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898" t="3384" r="6274" b="19879"/>
          <a:stretch/>
        </p:blipFill>
        <p:spPr>
          <a:xfrm>
            <a:off x="5688123" y="6764184"/>
            <a:ext cx="1162660" cy="1474129"/>
          </a:xfrm>
          <a:prstGeom prst="rect">
            <a:avLst/>
          </a:prstGeom>
        </p:spPr>
      </p:pic>
      <p:pic>
        <p:nvPicPr>
          <p:cNvPr id="33" name="Picture 2" descr="Yaotube - Icônes flèches gratuites">
            <a:extLst>
              <a:ext uri="{FF2B5EF4-FFF2-40B4-BE49-F238E27FC236}">
                <a16:creationId xmlns:a16="http://schemas.microsoft.com/office/drawing/2014/main" id="{69E4F455-6CB6-9B07-9F15-65A3A244448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61720" y="7444286"/>
            <a:ext cx="317081" cy="3170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Yaotube - Icônes flèches gratuites">
            <a:extLst>
              <a:ext uri="{FF2B5EF4-FFF2-40B4-BE49-F238E27FC236}">
                <a16:creationId xmlns:a16="http://schemas.microsoft.com/office/drawing/2014/main" id="{A614A19C-6312-FF12-0966-3688C803005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78782" y="7444285"/>
            <a:ext cx="317081" cy="3170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Yaotube - Icônes flèches gratuites">
            <a:extLst>
              <a:ext uri="{FF2B5EF4-FFF2-40B4-BE49-F238E27FC236}">
                <a16:creationId xmlns:a16="http://schemas.microsoft.com/office/drawing/2014/main" id="{962EE50F-1A3B-E308-C2E0-AD756ADCCE4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126597" y="7444284"/>
            <a:ext cx="317081" cy="317081"/>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06683B3-99F2-59F9-EC2F-A6EFD8718927}"/>
              </a:ext>
            </a:extLst>
          </p:cNvPr>
          <p:cNvSpPr txBox="1"/>
          <p:nvPr/>
        </p:nvSpPr>
        <p:spPr>
          <a:xfrm>
            <a:off x="-19989" y="2096423"/>
            <a:ext cx="3434515" cy="1387613"/>
          </a:xfrm>
          <a:prstGeom prst="rect">
            <a:avLst/>
          </a:prstGeom>
          <a:solidFill>
            <a:srgbClr val="49B748">
              <a:alpha val="60250"/>
            </a:srgbClr>
          </a:solidFill>
          <a:ln>
            <a:noFill/>
          </a:ln>
        </p:spPr>
        <p:txBody>
          <a:bodyPr wrap="square" lIns="108000" rIns="108000" rtlCol="0" anchor="ctr" anchorCtr="0">
            <a:noAutofit/>
          </a:bodyPr>
          <a:lstStyle/>
          <a:p>
            <a:pPr marL="93663" algn="r">
              <a:spcAft>
                <a:spcPts val="400"/>
              </a:spcAft>
            </a:pPr>
            <a:endParaRPr lang="fr-FR" sz="1000" b="1" dirty="0">
              <a:solidFill>
                <a:schemeClr val="bg1"/>
              </a:solidFill>
              <a:latin typeface="+mj-lt"/>
            </a:endParaRPr>
          </a:p>
          <a:p>
            <a:pPr marL="93663" algn="r">
              <a:spcAft>
                <a:spcPts val="400"/>
              </a:spcAft>
            </a:pPr>
            <a:r>
              <a:rPr lang="fr-FR" sz="2200" b="1" dirty="0">
                <a:solidFill>
                  <a:schemeClr val="bg1"/>
                </a:solidFill>
                <a:latin typeface="+mj-lt"/>
              </a:rPr>
              <a:t>Dispositif de soutien technique</a:t>
            </a:r>
          </a:p>
        </p:txBody>
      </p:sp>
      <p:sp>
        <p:nvSpPr>
          <p:cNvPr id="44" name="ZoneTexte 17">
            <a:extLst>
              <a:ext uri="{FF2B5EF4-FFF2-40B4-BE49-F238E27FC236}">
                <a16:creationId xmlns:a16="http://schemas.microsoft.com/office/drawing/2014/main" id="{AFAD5E87-77DD-44BA-2C56-933260E4F13C}"/>
              </a:ext>
            </a:extLst>
          </p:cNvPr>
          <p:cNvSpPr txBox="1"/>
          <p:nvPr/>
        </p:nvSpPr>
        <p:spPr>
          <a:xfrm>
            <a:off x="221765" y="4054884"/>
            <a:ext cx="3125592" cy="5442516"/>
          </a:xfrm>
          <a:prstGeom prst="rect">
            <a:avLst/>
          </a:prstGeom>
          <a:noFill/>
        </p:spPr>
        <p:txBody>
          <a:bodyPr wrap="square" rtlCol="0">
            <a:spAutoFit/>
          </a:bodyPr>
          <a:lstStyle/>
          <a:p>
            <a:r>
              <a:rPr lang="fr-FR" sz="1400" dirty="0">
                <a:solidFill>
                  <a:schemeClr val="bg1"/>
                </a:solidFill>
                <a:latin typeface="+mj-lt"/>
              </a:rPr>
              <a:t>ACCOMPANGEMENT DE PROXIMITE - EXPERTS RELAIS</a:t>
            </a:r>
          </a:p>
          <a:p>
            <a:pPr marL="171450" indent="-171450">
              <a:spcBef>
                <a:spcPts val="400"/>
              </a:spcBef>
              <a:buFont typeface="System Font Regular"/>
              <a:buChar char="&gt;"/>
            </a:pPr>
            <a:r>
              <a:rPr lang="fr-FR" sz="1000" dirty="0">
                <a:solidFill>
                  <a:schemeClr val="bg1"/>
                </a:solidFill>
                <a:latin typeface="+mj-lt"/>
              </a:rPr>
              <a:t>Accompagnement au diagnostic</a:t>
            </a:r>
          </a:p>
          <a:p>
            <a:pPr marL="171450" indent="-171450">
              <a:buFont typeface="System Font Regular"/>
              <a:buChar char="&gt;"/>
            </a:pPr>
            <a:r>
              <a:rPr lang="fr-FR" sz="1000" dirty="0">
                <a:solidFill>
                  <a:schemeClr val="bg1"/>
                </a:solidFill>
                <a:latin typeface="+mj-lt"/>
              </a:rPr>
              <a:t>Appui à la planification participative</a:t>
            </a:r>
          </a:p>
          <a:p>
            <a:pPr marL="171450" indent="-171450">
              <a:buFont typeface="System Font Regular"/>
              <a:buChar char="&gt;"/>
            </a:pPr>
            <a:r>
              <a:rPr lang="fr-FR" sz="1000" dirty="0">
                <a:solidFill>
                  <a:schemeClr val="bg1"/>
                </a:solidFill>
                <a:latin typeface="+mj-lt"/>
              </a:rPr>
              <a:t>Appui au montage de projets</a:t>
            </a:r>
          </a:p>
          <a:p>
            <a:pPr marL="171450" indent="-171450">
              <a:buFont typeface="System Font Regular"/>
              <a:buChar char="&gt;"/>
            </a:pPr>
            <a:r>
              <a:rPr lang="fr-FR" sz="1000" dirty="0">
                <a:solidFill>
                  <a:schemeClr val="bg1"/>
                </a:solidFill>
                <a:latin typeface="+mj-lt"/>
              </a:rPr>
              <a:t>Assistance au suivi des résultats et impacts</a:t>
            </a:r>
          </a:p>
          <a:p>
            <a:pPr marL="171450" indent="-171450">
              <a:buFont typeface="System Font Regular"/>
              <a:buChar char="&gt;"/>
            </a:pPr>
            <a:r>
              <a:rPr lang="fr-FR" sz="1000" dirty="0">
                <a:solidFill>
                  <a:schemeClr val="bg1"/>
                </a:solidFill>
                <a:latin typeface="+mj-lt"/>
              </a:rPr>
              <a:t>Préparation à l’audit ACTE-MEA</a:t>
            </a:r>
          </a:p>
          <a:p>
            <a:endParaRPr lang="fr-FR" sz="1400" dirty="0">
              <a:solidFill>
                <a:schemeClr val="bg1"/>
              </a:solidFill>
              <a:latin typeface="+mj-lt"/>
            </a:endParaRPr>
          </a:p>
          <a:p>
            <a:r>
              <a:rPr lang="fr-FR" sz="1400" dirty="0">
                <a:solidFill>
                  <a:schemeClr val="bg1"/>
                </a:solidFill>
                <a:latin typeface="+mj-lt"/>
              </a:rPr>
              <a:t>FORMATIONS</a:t>
            </a:r>
          </a:p>
          <a:p>
            <a:pPr>
              <a:spcBef>
                <a:spcPts val="600"/>
              </a:spcBef>
            </a:pPr>
            <a:r>
              <a:rPr lang="fr-FR" sz="1000" b="1" dirty="0">
                <a:solidFill>
                  <a:schemeClr val="bg1"/>
                </a:solidFill>
                <a:latin typeface="+mj-lt"/>
              </a:rPr>
              <a:t>E-learning</a:t>
            </a:r>
          </a:p>
          <a:p>
            <a:pPr marL="171450" indent="-171450">
              <a:spcBef>
                <a:spcPts val="600"/>
              </a:spcBef>
              <a:buFont typeface="System Font Regular"/>
              <a:buChar char="&gt;"/>
            </a:pPr>
            <a:r>
              <a:rPr lang="fr-FR" sz="1000" dirty="0">
                <a:solidFill>
                  <a:schemeClr val="bg1"/>
                </a:solidFill>
                <a:latin typeface="+mj-lt"/>
              </a:rPr>
              <a:t>Moderniser son éclairage public</a:t>
            </a:r>
          </a:p>
          <a:p>
            <a:pPr marL="171450" indent="-171450">
              <a:buFont typeface="System Font Regular"/>
              <a:buChar char="&gt;"/>
            </a:pPr>
            <a:r>
              <a:rPr lang="fr-FR" sz="1000" dirty="0">
                <a:solidFill>
                  <a:schemeClr val="bg1"/>
                </a:solidFill>
                <a:latin typeface="+mj-lt"/>
              </a:rPr>
              <a:t>Optimiser la gestion du parc roulant</a:t>
            </a:r>
          </a:p>
          <a:p>
            <a:pPr marL="171450" indent="-171450">
              <a:buFont typeface="System Font Regular"/>
              <a:buChar char="&gt;"/>
            </a:pPr>
            <a:r>
              <a:rPr lang="fr-FR" sz="1000" dirty="0">
                <a:solidFill>
                  <a:schemeClr val="bg1"/>
                </a:solidFill>
                <a:latin typeface="+mj-lt"/>
              </a:rPr>
              <a:t>Autoproduction solaire photovoltaïque</a:t>
            </a:r>
          </a:p>
          <a:p>
            <a:endParaRPr lang="fr-FR" sz="1600" dirty="0">
              <a:solidFill>
                <a:schemeClr val="bg1"/>
              </a:solidFill>
              <a:latin typeface="+mj-lt"/>
            </a:endParaRPr>
          </a:p>
          <a:p>
            <a:r>
              <a:rPr lang="fr-FR" sz="1400" dirty="0">
                <a:solidFill>
                  <a:schemeClr val="bg1"/>
                </a:solidFill>
                <a:latin typeface="+mj-lt"/>
              </a:rPr>
              <a:t>GUIDES ET REFERENTIELS</a:t>
            </a:r>
            <a:endParaRPr lang="fr-FR" sz="1000" dirty="0">
              <a:solidFill>
                <a:schemeClr val="bg1"/>
              </a:solidFill>
              <a:latin typeface="+mj-lt"/>
            </a:endParaRPr>
          </a:p>
          <a:p>
            <a:pPr>
              <a:spcBef>
                <a:spcPts val="600"/>
              </a:spcBef>
            </a:pPr>
            <a:r>
              <a:rPr lang="fr-FR" sz="1000" b="1" dirty="0">
                <a:solidFill>
                  <a:schemeClr val="bg1"/>
                </a:solidFill>
                <a:latin typeface="+mj-lt"/>
              </a:rPr>
              <a:t>Guides</a:t>
            </a:r>
            <a:endParaRPr lang="fr-FR" sz="1000" dirty="0">
              <a:solidFill>
                <a:schemeClr val="bg1"/>
              </a:solidFill>
              <a:latin typeface="+mj-lt"/>
            </a:endParaRPr>
          </a:p>
          <a:p>
            <a:pPr marL="171450" indent="-171450">
              <a:spcBef>
                <a:spcPts val="600"/>
              </a:spcBef>
              <a:buFont typeface="System Font Regular"/>
              <a:buChar char="&gt;"/>
            </a:pPr>
            <a:r>
              <a:rPr lang="fr-FR" sz="1000" dirty="0">
                <a:solidFill>
                  <a:schemeClr val="bg1"/>
                </a:solidFill>
                <a:latin typeface="+mj-lt"/>
              </a:rPr>
              <a:t>Comptabilité énergétique communale </a:t>
            </a:r>
          </a:p>
          <a:p>
            <a:pPr marL="171450" indent="-171450">
              <a:buFont typeface="System Font Regular"/>
              <a:buChar char="&gt;"/>
            </a:pPr>
            <a:r>
              <a:rPr lang="fr-FR" sz="1000" dirty="0">
                <a:solidFill>
                  <a:schemeClr val="bg1"/>
                </a:solidFill>
                <a:latin typeface="+mj-lt"/>
              </a:rPr>
              <a:t>Gouvernance énergétique locale</a:t>
            </a:r>
          </a:p>
          <a:p>
            <a:pPr marL="171450" indent="-171450">
              <a:buFont typeface="System Font Regular"/>
              <a:buChar char="&gt;"/>
            </a:pPr>
            <a:r>
              <a:rPr lang="fr-FR" sz="1000" dirty="0">
                <a:solidFill>
                  <a:schemeClr val="bg1"/>
                </a:solidFill>
                <a:latin typeface="+mj-lt"/>
              </a:rPr>
              <a:t>Plan d’aménagement urbain durable</a:t>
            </a:r>
          </a:p>
          <a:p>
            <a:pPr marL="171450" indent="-171450">
              <a:buFont typeface="System Font Regular"/>
              <a:buChar char="&gt;"/>
            </a:pPr>
            <a:r>
              <a:rPr lang="fr-FR" sz="1000" dirty="0">
                <a:solidFill>
                  <a:schemeClr val="bg1"/>
                </a:solidFill>
                <a:latin typeface="+mj-lt"/>
              </a:rPr>
              <a:t>Ecoconstruction</a:t>
            </a:r>
          </a:p>
          <a:p>
            <a:pPr marL="171450" indent="-171450">
              <a:buFont typeface="System Font Regular"/>
              <a:buChar char="&gt;"/>
            </a:pPr>
            <a:r>
              <a:rPr lang="fr-FR" sz="1000" dirty="0">
                <a:solidFill>
                  <a:schemeClr val="bg1"/>
                </a:solidFill>
                <a:latin typeface="+mj-lt"/>
              </a:rPr>
              <a:t>Gestion durable et valorisation des eaux pluviales</a:t>
            </a:r>
          </a:p>
          <a:p>
            <a:pPr marL="171450" indent="-171450">
              <a:buFont typeface="System Font Regular"/>
              <a:buChar char="&gt;"/>
            </a:pPr>
            <a:r>
              <a:rPr lang="fr-FR" sz="1000" dirty="0">
                <a:solidFill>
                  <a:schemeClr val="bg1"/>
                </a:solidFill>
                <a:latin typeface="+mj-lt"/>
              </a:rPr>
              <a:t>Communication sur la gestion énergie-climat</a:t>
            </a:r>
          </a:p>
          <a:p>
            <a:endParaRPr lang="fr-FR" sz="1000" dirty="0">
              <a:solidFill>
                <a:schemeClr val="bg1"/>
              </a:solidFill>
              <a:latin typeface="+mj-lt"/>
            </a:endParaRPr>
          </a:p>
          <a:p>
            <a:pPr>
              <a:spcBef>
                <a:spcPts val="600"/>
              </a:spcBef>
            </a:pPr>
            <a:r>
              <a:rPr lang="fr-FR" sz="1000" b="1" dirty="0">
                <a:solidFill>
                  <a:schemeClr val="bg1"/>
                </a:solidFill>
                <a:latin typeface="+mj-lt"/>
              </a:rPr>
              <a:t>Plateformes digitales, e-procédures</a:t>
            </a:r>
          </a:p>
          <a:p>
            <a:pPr marL="171450" indent="-171450">
              <a:spcBef>
                <a:spcPts val="400"/>
              </a:spcBef>
              <a:buFont typeface="System Font Regular"/>
              <a:buChar char="&gt;"/>
            </a:pPr>
            <a:r>
              <a:rPr lang="fr-FR" sz="1000" dirty="0">
                <a:solidFill>
                  <a:schemeClr val="bg1"/>
                </a:solidFill>
                <a:latin typeface="+mj-lt"/>
              </a:rPr>
              <a:t>Plateforme de comptabilité énergétique communale</a:t>
            </a:r>
          </a:p>
          <a:p>
            <a:pPr marL="171450" indent="-171450">
              <a:buFont typeface="System Font Regular"/>
              <a:buChar char="&gt;"/>
            </a:pPr>
            <a:r>
              <a:rPr lang="fr-FR" sz="1000" dirty="0">
                <a:solidFill>
                  <a:schemeClr val="bg1"/>
                </a:solidFill>
                <a:latin typeface="+mj-lt"/>
              </a:rPr>
              <a:t>Audit sur plan</a:t>
            </a:r>
          </a:p>
          <a:p>
            <a:pPr marL="171450" indent="-171450">
              <a:buFont typeface="System Font Regular"/>
              <a:buChar char="&gt;"/>
            </a:pPr>
            <a:r>
              <a:rPr lang="fr-FR" sz="1000" dirty="0">
                <a:solidFill>
                  <a:schemeClr val="bg1"/>
                </a:solidFill>
                <a:latin typeface="+mj-lt"/>
              </a:rPr>
              <a:t>Autoproduction solaire photovoltaïque (BT/ MT)</a:t>
            </a:r>
          </a:p>
          <a:p>
            <a:endParaRPr lang="fr-FR" sz="1000" dirty="0">
              <a:solidFill>
                <a:schemeClr val="bg1"/>
              </a:solidFill>
              <a:latin typeface="+mj-lt"/>
            </a:endParaRPr>
          </a:p>
          <a:p>
            <a:endParaRPr lang="fr-FR" sz="1000" dirty="0">
              <a:solidFill>
                <a:schemeClr val="bg1"/>
              </a:solidFill>
              <a:latin typeface="+mj-lt"/>
            </a:endParaRPr>
          </a:p>
        </p:txBody>
      </p:sp>
      <p:sp>
        <p:nvSpPr>
          <p:cNvPr id="5" name="TextBox 4">
            <a:extLst>
              <a:ext uri="{FF2B5EF4-FFF2-40B4-BE49-F238E27FC236}">
                <a16:creationId xmlns:a16="http://schemas.microsoft.com/office/drawing/2014/main" id="{D880BD60-C4DE-85C5-D0CE-FDA6F1C8D5A5}"/>
              </a:ext>
            </a:extLst>
          </p:cNvPr>
          <p:cNvSpPr txBox="1"/>
          <p:nvPr/>
        </p:nvSpPr>
        <p:spPr>
          <a:xfrm>
            <a:off x="4032093" y="3484036"/>
            <a:ext cx="2840028" cy="307777"/>
          </a:xfrm>
          <a:prstGeom prst="rect">
            <a:avLst/>
          </a:prstGeom>
          <a:noFill/>
        </p:spPr>
        <p:txBody>
          <a:bodyPr wrap="square">
            <a:spAutoFit/>
          </a:bodyPr>
          <a:lstStyle/>
          <a:p>
            <a:pPr>
              <a:spcBef>
                <a:spcPts val="400"/>
              </a:spcBef>
            </a:pPr>
            <a:r>
              <a:rPr lang="fr-FR" sz="1400" b="1" dirty="0">
                <a:solidFill>
                  <a:schemeClr val="accent2">
                    <a:lumMod val="50000"/>
                  </a:schemeClr>
                </a:solidFill>
                <a:latin typeface="+mj-lt"/>
              </a:rPr>
              <a:t>http://www.acte.tn/</a:t>
            </a:r>
            <a:r>
              <a:rPr lang="fr-FR" sz="1400" b="1" dirty="0" err="1">
                <a:solidFill>
                  <a:schemeClr val="accent2">
                    <a:lumMod val="50000"/>
                  </a:schemeClr>
                </a:solidFill>
                <a:latin typeface="+mj-lt"/>
              </a:rPr>
              <a:t>fr</a:t>
            </a:r>
            <a:r>
              <a:rPr lang="fr-FR" sz="1400" b="1" dirty="0">
                <a:solidFill>
                  <a:schemeClr val="accent2">
                    <a:lumMod val="50000"/>
                  </a:schemeClr>
                </a:solidFill>
                <a:latin typeface="+mj-lt"/>
              </a:rPr>
              <a:t>/ressources</a:t>
            </a:r>
          </a:p>
        </p:txBody>
      </p:sp>
      <p:sp>
        <p:nvSpPr>
          <p:cNvPr id="3" name="TextBox 2">
            <a:extLst>
              <a:ext uri="{FF2B5EF4-FFF2-40B4-BE49-F238E27FC236}">
                <a16:creationId xmlns:a16="http://schemas.microsoft.com/office/drawing/2014/main" id="{917E23B3-BBE7-92FE-305A-A9756F575B65}"/>
              </a:ext>
            </a:extLst>
          </p:cNvPr>
          <p:cNvSpPr txBox="1"/>
          <p:nvPr/>
        </p:nvSpPr>
        <p:spPr>
          <a:xfrm>
            <a:off x="222605" y="9558356"/>
            <a:ext cx="263214" cy="276999"/>
          </a:xfrm>
          <a:prstGeom prst="rect">
            <a:avLst/>
          </a:prstGeom>
          <a:noFill/>
        </p:spPr>
        <p:txBody>
          <a:bodyPr wrap="none" rtlCol="0">
            <a:spAutoFit/>
          </a:bodyPr>
          <a:lstStyle/>
          <a:p>
            <a:r>
              <a:rPr lang="en-CH" sz="1200" dirty="0">
                <a:solidFill>
                  <a:srgbClr val="07578A"/>
                </a:solidFill>
              </a:rPr>
              <a:t>4</a:t>
            </a:r>
          </a:p>
        </p:txBody>
      </p:sp>
      <p:sp>
        <p:nvSpPr>
          <p:cNvPr id="18" name="TextBox 17">
            <a:extLst>
              <a:ext uri="{FF2B5EF4-FFF2-40B4-BE49-F238E27FC236}">
                <a16:creationId xmlns:a16="http://schemas.microsoft.com/office/drawing/2014/main" id="{CCDD9AB3-5A70-B1D6-687A-4C034286F246}"/>
              </a:ext>
            </a:extLst>
          </p:cNvPr>
          <p:cNvSpPr txBox="1"/>
          <p:nvPr/>
        </p:nvSpPr>
        <p:spPr>
          <a:xfrm>
            <a:off x="3501762" y="3979598"/>
            <a:ext cx="3134473" cy="2591030"/>
          </a:xfrm>
          <a:prstGeom prst="rect">
            <a:avLst/>
          </a:prstGeom>
          <a:noFill/>
        </p:spPr>
        <p:txBody>
          <a:bodyPr wrap="square">
            <a:spAutoFit/>
          </a:bodyPr>
          <a:lstStyle/>
          <a:p>
            <a:pPr algn="just">
              <a:lnSpc>
                <a:spcPct val="107000"/>
              </a:lnSpc>
              <a:spcAft>
                <a:spcPts val="800"/>
              </a:spcAft>
            </a:pPr>
            <a:r>
              <a:rPr lang="fr-FR" sz="1400" b="1" dirty="0">
                <a:latin typeface="Calibri Light" panose="020F0302020204030204" pitchFamily="34" charset="0"/>
                <a:cs typeface="Times New Roman" panose="02020603050405020304" pitchFamily="18" charset="0"/>
              </a:rPr>
              <a:t>Assistance et formations techniques</a:t>
            </a:r>
          </a:p>
          <a:p>
            <a:pPr algn="just">
              <a:lnSpc>
                <a:spcPct val="107000"/>
              </a:lnSpc>
              <a:spcAft>
                <a:spcPts val="800"/>
              </a:spcAft>
            </a:pPr>
            <a:r>
              <a:rPr lang="fr-FR" sz="1100" dirty="0">
                <a:solidFill>
                  <a:srgbClr val="000000"/>
                </a:solidFill>
                <a:latin typeface="+mj-lt"/>
              </a:rPr>
              <a:t>Les communes engagées dans le programme bénéficient d’un accompagnement de proximité par des experts relais agréés, qui soutiennent la planification, la gestion et le suivi des politiques énergétiques locales. La mise en réseau des villes partenaires (via le Rev’ACTE) favorise le partage de solutions et d’expériences entre communes. Et le site web leur fournit un accès libre au centre de ressources du programme. Ces ressources englobent des formations (e-learning), guides et outils d’aide à la mise en œuvre liés aux champs d’action prioritaires.</a:t>
            </a:r>
          </a:p>
        </p:txBody>
      </p:sp>
      <p:pic>
        <p:nvPicPr>
          <p:cNvPr id="19" name="Picture 18" descr="A screenshot of a website&#10;&#10;Description automatically generated">
            <a:extLst>
              <a:ext uri="{FF2B5EF4-FFF2-40B4-BE49-F238E27FC236}">
                <a16:creationId xmlns:a16="http://schemas.microsoft.com/office/drawing/2014/main" id="{22DCD5E3-36E9-6600-A1A9-E4E3277BA5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16062" y="8255544"/>
            <a:ext cx="3441938" cy="1656833"/>
          </a:xfrm>
          <a:prstGeom prst="rect">
            <a:avLst/>
          </a:prstGeom>
          <a:ln>
            <a:noFill/>
          </a:ln>
        </p:spPr>
      </p:pic>
      <p:pic>
        <p:nvPicPr>
          <p:cNvPr id="20" name="Image 35">
            <a:hlinkClick r:id="rId8"/>
            <a:extLst>
              <a:ext uri="{FF2B5EF4-FFF2-40B4-BE49-F238E27FC236}">
                <a16:creationId xmlns:a16="http://schemas.microsoft.com/office/drawing/2014/main" id="{A84E4546-9632-DB08-B743-7059605AD39C}"/>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40861" y="9430350"/>
            <a:ext cx="263214" cy="263214"/>
          </a:xfrm>
          <a:prstGeom prst="rect">
            <a:avLst/>
          </a:prstGeom>
        </p:spPr>
      </p:pic>
      <p:pic>
        <p:nvPicPr>
          <p:cNvPr id="21" name="Image 37">
            <a:hlinkClick r:id="rId8"/>
            <a:extLst>
              <a:ext uri="{FF2B5EF4-FFF2-40B4-BE49-F238E27FC236}">
                <a16:creationId xmlns:a16="http://schemas.microsoft.com/office/drawing/2014/main" id="{FA065BAF-0914-7AB6-1169-C1977F51A856}"/>
              </a:ext>
            </a:extLst>
          </p:cNvPr>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968964" y="9430350"/>
            <a:ext cx="263214" cy="263214"/>
          </a:xfrm>
          <a:prstGeom prst="rect">
            <a:avLst/>
          </a:prstGeom>
        </p:spPr>
      </p:pic>
      <p:sp>
        <p:nvSpPr>
          <p:cNvPr id="24" name="ZoneTexte 1">
            <a:extLst>
              <a:ext uri="{FF2B5EF4-FFF2-40B4-BE49-F238E27FC236}">
                <a16:creationId xmlns:a16="http://schemas.microsoft.com/office/drawing/2014/main" id="{A813F6EA-BDB0-EDE6-E6CB-65D72A70714D}"/>
              </a:ext>
            </a:extLst>
          </p:cNvPr>
          <p:cNvSpPr txBox="1"/>
          <p:nvPr/>
        </p:nvSpPr>
        <p:spPr>
          <a:xfrm>
            <a:off x="0" y="-3895"/>
            <a:ext cx="6858000" cy="893258"/>
          </a:xfrm>
          <a:prstGeom prst="rect">
            <a:avLst/>
          </a:prstGeom>
          <a:solidFill>
            <a:srgbClr val="49B748"/>
          </a:solidFill>
        </p:spPr>
        <p:txBody>
          <a:bodyPr wrap="square" lIns="72000" rIns="72000" rtlCol="0" anchor="ctr" anchorCtr="0">
            <a:noAutofit/>
          </a:bodyPr>
          <a:lstStyle/>
          <a:p>
            <a:pPr marL="493713">
              <a:spcAft>
                <a:spcPts val="400"/>
              </a:spcAft>
            </a:pPr>
            <a:endParaRPr lang="fr-FR" sz="2400" b="1" dirty="0">
              <a:solidFill>
                <a:schemeClr val="bg1"/>
              </a:solidFill>
              <a:latin typeface="+mj-lt"/>
            </a:endParaRPr>
          </a:p>
        </p:txBody>
      </p:sp>
      <p:sp>
        <p:nvSpPr>
          <p:cNvPr id="26" name="TextBox 25">
            <a:extLst>
              <a:ext uri="{FF2B5EF4-FFF2-40B4-BE49-F238E27FC236}">
                <a16:creationId xmlns:a16="http://schemas.microsoft.com/office/drawing/2014/main" id="{03D4C30B-4708-DD73-CC94-07A394F30F71}"/>
              </a:ext>
            </a:extLst>
          </p:cNvPr>
          <p:cNvSpPr txBox="1"/>
          <p:nvPr/>
        </p:nvSpPr>
        <p:spPr>
          <a:xfrm>
            <a:off x="4646611" y="447893"/>
            <a:ext cx="1633781" cy="338554"/>
          </a:xfrm>
          <a:prstGeom prst="rect">
            <a:avLst/>
          </a:prstGeom>
          <a:noFill/>
        </p:spPr>
        <p:txBody>
          <a:bodyPr wrap="none" rtlCol="0">
            <a:spAutoFit/>
          </a:bodyPr>
          <a:lstStyle/>
          <a:p>
            <a:r>
              <a:rPr lang="en-CH" sz="1600" dirty="0">
                <a:solidFill>
                  <a:schemeClr val="bg1"/>
                </a:solidFill>
              </a:rPr>
              <a:t>Programme ACTE</a:t>
            </a:r>
          </a:p>
        </p:txBody>
      </p:sp>
      <p:sp>
        <p:nvSpPr>
          <p:cNvPr id="27" name="TextBox 26">
            <a:extLst>
              <a:ext uri="{FF2B5EF4-FFF2-40B4-BE49-F238E27FC236}">
                <a16:creationId xmlns:a16="http://schemas.microsoft.com/office/drawing/2014/main" id="{61B4F126-E264-EEEA-0213-125A72FABD05}"/>
              </a:ext>
            </a:extLst>
          </p:cNvPr>
          <p:cNvSpPr txBox="1"/>
          <p:nvPr/>
        </p:nvSpPr>
        <p:spPr>
          <a:xfrm>
            <a:off x="5955665" y="9578148"/>
            <a:ext cx="785793" cy="230832"/>
          </a:xfrm>
          <a:prstGeom prst="rect">
            <a:avLst/>
          </a:prstGeom>
          <a:noFill/>
        </p:spPr>
        <p:txBody>
          <a:bodyPr wrap="none" rtlCol="0">
            <a:spAutoFit/>
          </a:bodyPr>
          <a:lstStyle/>
          <a:p>
            <a:r>
              <a:rPr lang="en-CH" sz="900" dirty="0">
                <a:solidFill>
                  <a:schemeClr val="bg1"/>
                </a:solidFill>
              </a:rPr>
              <a:t>www.acte.tn</a:t>
            </a:r>
          </a:p>
        </p:txBody>
      </p:sp>
    </p:spTree>
    <p:extLst>
      <p:ext uri="{BB962C8B-B14F-4D97-AF65-F5344CB8AC3E}">
        <p14:creationId xmlns:p14="http://schemas.microsoft.com/office/powerpoint/2010/main" val="600194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tagon 27">
            <a:extLst>
              <a:ext uri="{FF2B5EF4-FFF2-40B4-BE49-F238E27FC236}">
                <a16:creationId xmlns:a16="http://schemas.microsoft.com/office/drawing/2014/main" id="{13B70160-2DDC-8397-FADA-F64149F11591}"/>
              </a:ext>
            </a:extLst>
          </p:cNvPr>
          <p:cNvSpPr/>
          <p:nvPr/>
        </p:nvSpPr>
        <p:spPr>
          <a:xfrm>
            <a:off x="5103072" y="8358756"/>
            <a:ext cx="618262" cy="1337455"/>
          </a:xfrm>
          <a:prstGeom prst="homePlate">
            <a:avLst>
              <a:gd name="adj" fmla="val 10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ight Arrow 11">
            <a:extLst>
              <a:ext uri="{FF2B5EF4-FFF2-40B4-BE49-F238E27FC236}">
                <a16:creationId xmlns:a16="http://schemas.microsoft.com/office/drawing/2014/main" id="{894B2759-1E2F-4E50-C272-EC4A629731AA}"/>
              </a:ext>
            </a:extLst>
          </p:cNvPr>
          <p:cNvSpPr/>
          <p:nvPr/>
        </p:nvSpPr>
        <p:spPr>
          <a:xfrm>
            <a:off x="2432185" y="7758609"/>
            <a:ext cx="905446" cy="1337457"/>
          </a:xfrm>
          <a:prstGeom prst="rightArrow">
            <a:avLst>
              <a:gd name="adj1" fmla="val 50000"/>
              <a:gd name="adj2" fmla="val 4731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627334" y="4028268"/>
            <a:ext cx="3036753" cy="5067798"/>
          </a:xfrm>
          <a:prstGeom prst="rect">
            <a:avLst/>
          </a:prstGeom>
          <a:noFill/>
        </p:spPr>
        <p:txBody>
          <a:bodyPr wrap="square" lIns="0" rIns="0">
            <a:noAutofit/>
          </a:bodyPr>
          <a:lstStyle/>
          <a:p>
            <a:pPr algn="just"/>
            <a:r>
              <a:rPr lang="fr-FR" sz="14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endParaRPr lang="fr-FR" sz="6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050" dirty="0">
                <a:latin typeface="+mj-lt"/>
                <a:cs typeface="Futura Medium" panose="020B0602020204020303" pitchFamily="34" charset="-79"/>
              </a:rPr>
              <a:t>Pour prendre des mesures « informées » susceptibles de générer l’impact recherché, les communes ont réalisé, avec l’appui du programme ACTE, un audit énergétique qui a alimenté davantage leurs plans d’action. Cet audit leur a permis d’acquérir une connaissance fine du patrimoine et d’en mesurer la consommation énergétique, pour ainsi définir leur politique d’entretien, de rénovation et d’investissement énergétiques. Les audits ont porté sur</a:t>
            </a:r>
          </a:p>
          <a:p>
            <a:pPr marL="171450" indent="-171450">
              <a:spcBef>
                <a:spcPts val="400"/>
              </a:spcBef>
              <a:buFont typeface="Arial" panose="020B0604020202020204" pitchFamily="34" charset="0"/>
              <a:buChar char="•"/>
            </a:pPr>
            <a:r>
              <a:rPr lang="fr-FR" sz="1050" dirty="0">
                <a:latin typeface="+mj-lt"/>
                <a:cs typeface="Futura Medium" panose="020B0602020204020303" pitchFamily="34" charset="-79"/>
              </a:rPr>
              <a:t>Un </a:t>
            </a:r>
            <a:r>
              <a:rPr lang="fr-FR" sz="1050" b="1" dirty="0">
                <a:solidFill>
                  <a:srgbClr val="07578A"/>
                </a:solidFill>
                <a:latin typeface="+mj-lt"/>
                <a:cs typeface="Futura Medium" panose="020B0602020204020303" pitchFamily="34" charset="-79"/>
              </a:rPr>
              <a:t>recensement du patrimoine </a:t>
            </a:r>
            <a:r>
              <a:rPr lang="fr-FR" sz="1050" dirty="0">
                <a:latin typeface="+mj-lt"/>
                <a:cs typeface="Futura Medium" panose="020B0602020204020303" pitchFamily="34" charset="-79"/>
              </a:rPr>
              <a:t>communal (la plateforme de comptabilité énergétique permet de l’actualiser périodiquement).</a:t>
            </a:r>
          </a:p>
          <a:p>
            <a:pPr marL="171450" indent="-171450">
              <a:spcBef>
                <a:spcPts val="400"/>
              </a:spcBef>
              <a:buFont typeface="Arial" panose="020B0604020202020204" pitchFamily="34" charset="0"/>
              <a:buChar char="•"/>
            </a:pPr>
            <a:r>
              <a:rPr lang="fr-FR" sz="1050" dirty="0">
                <a:latin typeface="+mj-lt"/>
                <a:cs typeface="Futura Medium" panose="020B0602020204020303" pitchFamily="34" charset="-79"/>
              </a:rPr>
              <a:t>La définition d’une </a:t>
            </a:r>
            <a:r>
              <a:rPr lang="fr-FR" sz="1050" b="1" dirty="0">
                <a:solidFill>
                  <a:srgbClr val="07578A"/>
                </a:solidFill>
                <a:latin typeface="+mj-lt"/>
                <a:cs typeface="Futura Medium" panose="020B0602020204020303" pitchFamily="34" charset="-79"/>
              </a:rPr>
              <a:t>ligne de base </a:t>
            </a:r>
            <a:r>
              <a:rPr lang="fr-FR" sz="1050" dirty="0">
                <a:latin typeface="+mj-lt"/>
                <a:cs typeface="Futura Medium" panose="020B0602020204020303" pitchFamily="34" charset="-79"/>
              </a:rPr>
              <a:t>relative à la consommation en énergie pour établir des scénarios liés aux économies d’énergie fossile.</a:t>
            </a:r>
          </a:p>
          <a:p>
            <a:pPr marL="171450" indent="-171450">
              <a:spcBef>
                <a:spcPts val="400"/>
              </a:spcBef>
              <a:buFont typeface="Arial" panose="020B0604020202020204" pitchFamily="34" charset="0"/>
              <a:buChar char="•"/>
            </a:pPr>
            <a:r>
              <a:rPr lang="fr-FR" sz="1050" dirty="0">
                <a:latin typeface="+mj-lt"/>
                <a:cs typeface="Futura Medium" panose="020B0602020204020303" pitchFamily="34" charset="-79"/>
              </a:rPr>
              <a:t>Le développement de </a:t>
            </a:r>
            <a:r>
              <a:rPr lang="fr-FR" sz="1050" b="1" dirty="0">
                <a:solidFill>
                  <a:srgbClr val="07578A"/>
                </a:solidFill>
                <a:latin typeface="+mj-lt"/>
                <a:cs typeface="Futura Medium" panose="020B0602020204020303" pitchFamily="34" charset="-79"/>
              </a:rPr>
              <a:t>plans d’actions </a:t>
            </a:r>
            <a:r>
              <a:rPr lang="fr-FR" sz="1050" dirty="0">
                <a:latin typeface="+mj-lt"/>
                <a:cs typeface="Futura Medium" panose="020B0602020204020303" pitchFamily="34" charset="-79"/>
              </a:rPr>
              <a:t>énergétiques permettant de chiffrer les investissements (600 MDT) nécessaires pour générer 60’000 TEP d’économies annuelles en énergie (correspondant à 147’000 </a:t>
            </a:r>
            <a:r>
              <a:rPr lang="fr-FR" sz="1050" dirty="0" err="1">
                <a:latin typeface="+mj-lt"/>
                <a:cs typeface="Futura Medium" panose="020B0602020204020303" pitchFamily="34" charset="-79"/>
              </a:rPr>
              <a:t>t</a:t>
            </a:r>
            <a:r>
              <a:rPr lang="fr-FR" sz="1050" dirty="0">
                <a:latin typeface="+mj-lt"/>
                <a:cs typeface="Futura Medium" panose="020B0602020204020303" pitchFamily="34" charset="-79"/>
              </a:rPr>
              <a:t> eq </a:t>
            </a:r>
            <a:r>
              <a:rPr lang="fr-FR" sz="1050" dirty="0">
                <a:latin typeface="+mj-lt"/>
                <a:cs typeface="Times New Roman" panose="02020603050405020304" pitchFamily="18" charset="0"/>
              </a:rPr>
              <a:t>CO₂.</a:t>
            </a:r>
            <a:r>
              <a:rPr lang="fr-FR" sz="1050" dirty="0">
                <a:latin typeface="+mj-lt"/>
                <a:cs typeface="Futura Medium" panose="020B0602020204020303" pitchFamily="34" charset="-79"/>
              </a:rPr>
              <a:t> </a:t>
            </a:r>
            <a:endParaRPr lang="fr-FR" sz="1050" b="1" dirty="0">
              <a:latin typeface="Calibri Light" panose="020F0302020204030204" pitchFamily="34" charset="0"/>
              <a:cs typeface="Times New Roman" panose="02020603050405020304" pitchFamily="18" charset="0"/>
            </a:endParaRPr>
          </a:p>
          <a:p>
            <a:pPr algn="just"/>
            <a:endParaRPr lang="fr-FR" sz="1000" b="1" dirty="0">
              <a:latin typeface="Calibri Light" panose="020F0302020204030204" pitchFamily="34" charset="0"/>
              <a:cs typeface="Times New Roman" panose="02020603050405020304" pitchFamily="18" charset="0"/>
            </a:endParaRPr>
          </a:p>
          <a:p>
            <a:pPr algn="just"/>
            <a:r>
              <a:rPr lang="fr-FR" sz="1400" b="1" dirty="0">
                <a:latin typeface="Calibri Light" panose="020F0302020204030204" pitchFamily="34" charset="0"/>
                <a:cs typeface="Times New Roman" panose="02020603050405020304" pitchFamily="18" charset="0"/>
              </a:rPr>
              <a:t>Principaux résultats d’audits</a:t>
            </a:r>
          </a:p>
          <a:p>
            <a:pPr algn="just"/>
            <a:endParaRPr lang="fr-CH" sz="600" b="1" dirty="0">
              <a:latin typeface="Calibri Light" panose="020F0302020204030204" pitchFamily="34" charset="0"/>
              <a:cs typeface="Times New Roman" panose="02020603050405020304" pitchFamily="18" charset="0"/>
            </a:endParaRPr>
          </a:p>
          <a:p>
            <a:pPr algn="just">
              <a:lnSpc>
                <a:spcPct val="100000"/>
              </a:lnSpc>
              <a:spcBef>
                <a:spcPts val="0"/>
              </a:spcBef>
            </a:pPr>
            <a:r>
              <a:rPr lang="fr-FR" sz="1100" dirty="0">
                <a:latin typeface="+mj-lt"/>
                <a:cs typeface="Futura Medium" panose="020B0602020204020303" pitchFamily="34" charset="-79"/>
              </a:rPr>
              <a:t>.</a:t>
            </a:r>
          </a:p>
          <a:p>
            <a:pPr algn="just"/>
            <a:r>
              <a:rPr lang="fr-CH" sz="1200" dirty="0">
                <a:latin typeface="Calibri" panose="020F0502020204030204" pitchFamily="34" charset="0"/>
                <a:ea typeface="Calibri" panose="020F050202020403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8EB69C2E-BE1A-E57C-1939-EBA05832D9E9}"/>
              </a:ext>
            </a:extLst>
          </p:cNvPr>
          <p:cNvSpPr/>
          <p:nvPr/>
        </p:nvSpPr>
        <p:spPr>
          <a:xfrm>
            <a:off x="-29044" y="3954714"/>
            <a:ext cx="3455187" cy="594314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mj-lt"/>
              <a:ea typeface="Calibri" panose="020F0502020204030204" pitchFamily="34" charset="0"/>
              <a:cs typeface="Futura Medium" panose="020B0602020204020303" pitchFamily="34" charset="-79"/>
            </a:endParaRPr>
          </a:p>
          <a:p>
            <a:pPr marL="11113"/>
            <a:r>
              <a:rPr lang="fr-FR" sz="1600" b="1" dirty="0">
                <a:solidFill>
                  <a:srgbClr val="FFFFFF"/>
                </a:solidFill>
                <a:latin typeface="+mj-lt"/>
                <a:ea typeface="Calibri" panose="020F0502020204030204" pitchFamily="34" charset="0"/>
                <a:cs typeface="Futura Medium" panose="020B0602020204020303" pitchFamily="34" charset="-79"/>
              </a:rPr>
              <a:t>FICHE D’IDENTITE – AUDITS</a:t>
            </a:r>
            <a:endParaRPr lang="fr-CH" sz="1600" dirty="0">
              <a:latin typeface="+mj-lt"/>
              <a:ea typeface="Calibri" panose="020F0502020204030204" pitchFamily="34" charset="0"/>
              <a:cs typeface="Times New Roman" panose="02020603050405020304" pitchFamily="18" charset="0"/>
            </a:endParaRPr>
          </a:p>
          <a:p>
            <a:pPr marL="11113"/>
            <a:endParaRPr lang="fr-FR" sz="1400" b="1" dirty="0">
              <a:solidFill>
                <a:srgbClr val="FFFFFF"/>
              </a:solidFill>
              <a:latin typeface="+mj-lt"/>
              <a:ea typeface="Calibri" panose="020F0502020204030204" pitchFamily="34" charset="0"/>
              <a:cs typeface="Futura Medium" panose="020B0602020204020303" pitchFamily="34" charset="-79"/>
            </a:endParaRPr>
          </a:p>
          <a:p>
            <a:pPr marL="11113" algn="just"/>
            <a:r>
              <a:rPr lang="fr-FR" sz="1300" b="1" dirty="0">
                <a:solidFill>
                  <a:srgbClr val="FFFFFF"/>
                </a:solidFill>
                <a:ea typeface="Calibri" panose="020F0502020204030204" pitchFamily="34" charset="0"/>
                <a:cs typeface="Futura Medium" panose="020B0602020204020303" pitchFamily="34" charset="-79"/>
              </a:rPr>
              <a:t>Lieu</a:t>
            </a:r>
            <a:r>
              <a:rPr lang="fr-FR" sz="1300" b="1" dirty="0">
                <a:solidFill>
                  <a:srgbClr val="FFFFFF"/>
                </a:solidFill>
                <a:latin typeface="+mj-lt"/>
                <a:ea typeface="Calibri" panose="020F0502020204030204" pitchFamily="34" charset="0"/>
                <a:cs typeface="Futura Medium" panose="020B0602020204020303" pitchFamily="34" charset="-79"/>
              </a:rPr>
              <a:t>: </a:t>
            </a:r>
            <a:r>
              <a:rPr lang="fr-FR" sz="1300" dirty="0">
                <a:solidFill>
                  <a:srgbClr val="FFFFFF"/>
                </a:solidFill>
                <a:latin typeface="+mj-lt"/>
                <a:ea typeface="Calibri" panose="020F0502020204030204" pitchFamily="34" charset="0"/>
                <a:cs typeface="Futura Medium" panose="020B0602020204020303" pitchFamily="34" charset="-79"/>
              </a:rPr>
              <a:t>Territoire National, 350 communes</a:t>
            </a:r>
          </a:p>
          <a:p>
            <a:pPr marL="11113" algn="just"/>
            <a:r>
              <a:rPr lang="fr-FR" sz="1000" b="1" dirty="0">
                <a:solidFill>
                  <a:srgbClr val="FFFFFF"/>
                </a:solidFill>
                <a:latin typeface="+mj-lt"/>
                <a:ea typeface="Calibri" panose="020F0502020204030204" pitchFamily="34" charset="0"/>
                <a:cs typeface="Futura Medium" panose="020B0602020204020303" pitchFamily="34" charset="-79"/>
              </a:rPr>
              <a:t>	</a:t>
            </a:r>
            <a:endParaRPr lang="fr-FR" sz="800" b="1" dirty="0">
              <a:solidFill>
                <a:srgbClr val="FFFFFF"/>
              </a:solidFill>
              <a:latin typeface="+mj-lt"/>
              <a:ea typeface="Calibri" panose="020F0502020204030204" pitchFamily="34" charset="0"/>
              <a:cs typeface="Futura Medium" panose="020B0602020204020303" pitchFamily="34" charset="-79"/>
            </a:endParaRPr>
          </a:p>
          <a:p>
            <a:pPr marL="11113" algn="just"/>
            <a:r>
              <a:rPr lang="fr-FR" sz="1300" b="1" dirty="0">
                <a:solidFill>
                  <a:srgbClr val="FFFFFF"/>
                </a:solidFill>
                <a:cs typeface="Futura Medium" panose="020B0602020204020303" pitchFamily="34" charset="-79"/>
              </a:rPr>
              <a:t>Portée des audits</a:t>
            </a:r>
            <a:endParaRPr lang="fr-FR" sz="1200" b="1" dirty="0">
              <a:solidFill>
                <a:srgbClr val="FFFFFF"/>
              </a:solidFill>
              <a:latin typeface="+mj-lt"/>
              <a:ea typeface="Calibri" panose="020F0502020204030204" pitchFamily="34" charset="0"/>
              <a:cs typeface="Futura Medium" panose="020B0602020204020303" pitchFamily="34" charset="-79"/>
            </a:endParaRPr>
          </a:p>
          <a:p>
            <a:pPr marL="182563" indent="-171450">
              <a:spcBef>
                <a:spcPts val="400"/>
              </a:spcBef>
              <a:buFont typeface="Arial" panose="020B0604020202020204" pitchFamily="34" charset="0"/>
              <a:buChar char="•"/>
            </a:pPr>
            <a:r>
              <a:rPr lang="fr-FR" sz="1200" dirty="0">
                <a:solidFill>
                  <a:srgbClr val="FFFFFF"/>
                </a:solidFill>
                <a:latin typeface="+mj-lt"/>
                <a:ea typeface="Calibri" panose="020F0502020204030204" pitchFamily="34" charset="0"/>
                <a:cs typeface="Futura Medium" panose="020B0602020204020303" pitchFamily="34" charset="-79"/>
              </a:rPr>
              <a:t>Inventaire et caractérisation du patrimoine communal (bâtiments, éclairage public et parc roulant)</a:t>
            </a:r>
          </a:p>
          <a:p>
            <a:pPr marL="182563" indent="-171450">
              <a:spcBef>
                <a:spcPts val="400"/>
              </a:spcBef>
              <a:buFont typeface="Arial" panose="020B0604020202020204" pitchFamily="34" charset="0"/>
              <a:buChar char="•"/>
            </a:pPr>
            <a:r>
              <a:rPr lang="fr-FR" sz="1200" dirty="0">
                <a:solidFill>
                  <a:srgbClr val="FFFFFF"/>
                </a:solidFill>
                <a:latin typeface="+mj-lt"/>
                <a:ea typeface="Calibri" panose="020F0502020204030204" pitchFamily="34" charset="0"/>
                <a:cs typeface="Futura Medium" panose="020B0602020204020303" pitchFamily="34" charset="-79"/>
              </a:rPr>
              <a:t>Mise en place de plans d’actions relatifs à la maîtrise d’énergie, par commune et agrégés, par gouvernorat et national</a:t>
            </a:r>
          </a:p>
          <a:p>
            <a:pPr marL="182563" indent="-171450">
              <a:spcBef>
                <a:spcPts val="400"/>
              </a:spcBef>
              <a:buFont typeface="Arial" panose="020B0604020202020204" pitchFamily="34" charset="0"/>
              <a:buChar char="•"/>
            </a:pPr>
            <a:r>
              <a:rPr lang="fr-FR" sz="1200" dirty="0">
                <a:solidFill>
                  <a:srgbClr val="FFFFFF"/>
                </a:solidFill>
                <a:latin typeface="+mj-lt"/>
                <a:ea typeface="Calibri" panose="020F0502020204030204" pitchFamily="34" charset="0"/>
                <a:cs typeface="Futura Medium" panose="020B0602020204020303" pitchFamily="34" charset="-79"/>
              </a:rPr>
              <a:t>Alimentation en données d’une plateforme de comptabilité énergétique et mise en place d’un tableau de bord de gestion énergétique communale</a:t>
            </a:r>
          </a:p>
          <a:p>
            <a:pPr marL="11113" algn="just"/>
            <a:endParaRPr lang="fr-FR" sz="1200" dirty="0">
              <a:solidFill>
                <a:srgbClr val="FFFFFF"/>
              </a:solidFill>
              <a:latin typeface="+mj-lt"/>
              <a:ea typeface="Calibri" panose="020F0502020204030204" pitchFamily="34" charset="0"/>
              <a:cs typeface="Futura Medium" panose="020B0602020204020303" pitchFamily="34" charset="-79"/>
            </a:endParaRPr>
          </a:p>
          <a:p>
            <a:pPr marL="11113" algn="just"/>
            <a:r>
              <a:rPr lang="fr-FR" sz="1300" b="1" dirty="0">
                <a:solidFill>
                  <a:srgbClr val="FFFFFF"/>
                </a:solidFill>
                <a:cs typeface="Futura Medium" panose="020B0602020204020303" pitchFamily="34" charset="-79"/>
              </a:rPr>
              <a:t>Domaines du label ACTE-MEA concernés:</a:t>
            </a:r>
          </a:p>
          <a:p>
            <a:pPr marL="182563" indent="-171450">
              <a:spcBef>
                <a:spcPts val="400"/>
              </a:spcBef>
              <a:buFont typeface="Arial" panose="020B0604020202020204" pitchFamily="34" charset="0"/>
              <a:buChar char="•"/>
            </a:pPr>
            <a:r>
              <a:rPr lang="fr-FR" sz="1200" dirty="0">
                <a:latin typeface="+mj-lt"/>
                <a:cs typeface="Futura Medium" panose="020B0602020204020303" pitchFamily="34" charset="-79"/>
              </a:rPr>
              <a:t>Bâtiments et infrastructures communaux</a:t>
            </a:r>
          </a:p>
          <a:p>
            <a:pPr marL="182563" indent="-171450" algn="just">
              <a:spcBef>
                <a:spcPts val="400"/>
              </a:spcBef>
              <a:buFont typeface="Arial" panose="020B0604020202020204" pitchFamily="34" charset="0"/>
              <a:buChar char="•"/>
            </a:pPr>
            <a:r>
              <a:rPr lang="fr-FR" sz="1200" dirty="0">
                <a:latin typeface="+mj-lt"/>
                <a:cs typeface="Futura Medium" panose="020B0602020204020303" pitchFamily="34" charset="-79"/>
              </a:rPr>
              <a:t>Organisation interne et gouvernance</a:t>
            </a:r>
          </a:p>
          <a:p>
            <a:pPr marL="11113" algn="just"/>
            <a:endParaRPr lang="fr-FR" sz="1100" dirty="0">
              <a:effectLst/>
              <a:latin typeface="+mj-lt"/>
              <a:ea typeface="Calibri" panose="020F0502020204030204" pitchFamily="34" charset="0"/>
              <a:cs typeface="Times New Roman" panose="02020603050405020304" pitchFamily="18" charset="0"/>
            </a:endParaRPr>
          </a:p>
          <a:p>
            <a:pPr marL="11113" algn="just"/>
            <a:endParaRPr lang="fr-FR" sz="1100" dirty="0">
              <a:effectLst/>
              <a:latin typeface="+mj-lt"/>
              <a:ea typeface="Calibri" panose="020F0502020204030204" pitchFamily="34" charset="0"/>
              <a:cs typeface="Times New Roman" panose="02020603050405020304" pitchFamily="18" charset="0"/>
            </a:endParaRPr>
          </a:p>
          <a:p>
            <a:pPr marL="11113" algn="just"/>
            <a:r>
              <a:rPr lang="fr-FR" sz="1300" b="1" dirty="0">
                <a:solidFill>
                  <a:srgbClr val="FFFFFF"/>
                </a:solidFill>
                <a:cs typeface="Futura Medium" panose="020B0602020204020303" pitchFamily="34" charset="-79"/>
              </a:rPr>
              <a:t>Année de mise en œuvre </a:t>
            </a:r>
            <a:r>
              <a:rPr lang="fr-FR" sz="1300" b="1" kern="1200" dirty="0">
                <a:solidFill>
                  <a:srgbClr val="FFFFFF"/>
                </a:solidFill>
                <a:effectLst/>
                <a:latin typeface="+mj-lt"/>
                <a:ea typeface="Calibri" panose="020F0502020204030204" pitchFamily="34" charset="0"/>
                <a:cs typeface="Futura Medium" panose="020B0602020204020303"/>
              </a:rPr>
              <a:t>: </a:t>
            </a:r>
          </a:p>
          <a:p>
            <a:pPr marL="11113" algn="just"/>
            <a:r>
              <a:rPr lang="fr-FR" sz="1200" kern="1200" dirty="0">
                <a:solidFill>
                  <a:srgbClr val="FFFFFF"/>
                </a:solidFill>
                <a:effectLst/>
                <a:latin typeface="+mj-lt"/>
                <a:ea typeface="Calibri" panose="020F0502020204030204" pitchFamily="34" charset="0"/>
                <a:cs typeface="Futura Medium" panose="020B0602020204020303"/>
              </a:rPr>
              <a:t>2021 – 2024</a:t>
            </a:r>
            <a:endParaRPr lang="fr-FR" sz="1300" kern="1200" dirty="0">
              <a:solidFill>
                <a:srgbClr val="FFFFFF"/>
              </a:solidFill>
              <a:latin typeface="+mj-lt"/>
              <a:ea typeface="Calibri" panose="020F0502020204030204" pitchFamily="34" charset="0"/>
              <a:cs typeface="Times New Roman" panose="02020603050405020304" pitchFamily="18" charset="0"/>
            </a:endParaRPr>
          </a:p>
          <a:p>
            <a:pPr marL="265113" algn="just"/>
            <a:endParaRPr lang="fr-FR" sz="800" dirty="0">
              <a:effectLst/>
              <a:latin typeface="+mj-lt"/>
              <a:ea typeface="Calibri" panose="020F0502020204030204" pitchFamily="34" charset="0"/>
              <a:cs typeface="Times New Roman" panose="02020603050405020304" pitchFamily="18" charset="0"/>
            </a:endParaRPr>
          </a:p>
          <a:p>
            <a:pPr marL="50721"/>
            <a:endParaRPr lang="fr-CH" sz="1400" dirty="0">
              <a:latin typeface="+mj-lt"/>
              <a:ea typeface="Calibri" panose="020F0502020204030204" pitchFamily="34" charset="0"/>
              <a:cs typeface="Times New Roman" panose="02020603050405020304" pitchFamily="18" charset="0"/>
            </a:endParaRPr>
          </a:p>
        </p:txBody>
      </p:sp>
      <p:pic>
        <p:nvPicPr>
          <p:cNvPr id="24" name="Image 23">
            <a:extLst>
              <a:ext uri="{FF2B5EF4-FFF2-40B4-BE49-F238E27FC236}">
                <a16:creationId xmlns:a16="http://schemas.microsoft.com/office/drawing/2014/main" id="{7C849A2F-18AA-41CC-8313-48A6F2F8A5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35886" y="8358756"/>
            <a:ext cx="762452" cy="1337455"/>
          </a:xfrm>
          <a:prstGeom prst="rect">
            <a:avLst/>
          </a:prstGeom>
          <a:ln w="3175">
            <a:solidFill>
              <a:srgbClr val="4AAE47"/>
            </a:solidFill>
          </a:ln>
        </p:spPr>
      </p:pic>
      <p:pic>
        <p:nvPicPr>
          <p:cNvPr id="1026" name="Picture 2">
            <a:extLst>
              <a:ext uri="{FF2B5EF4-FFF2-40B4-BE49-F238E27FC236}">
                <a16:creationId xmlns:a16="http://schemas.microsoft.com/office/drawing/2014/main" id="{4070D7FC-A34D-A8BA-63E9-86290C4D3E1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8122"/>
          <a:stretch/>
        </p:blipFill>
        <p:spPr bwMode="auto">
          <a:xfrm>
            <a:off x="-15695" y="850877"/>
            <a:ext cx="6858000" cy="310383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706683B3-99F2-59F9-EC2F-A6EFD8718927}"/>
              </a:ext>
            </a:extLst>
          </p:cNvPr>
          <p:cNvSpPr txBox="1"/>
          <p:nvPr/>
        </p:nvSpPr>
        <p:spPr>
          <a:xfrm>
            <a:off x="-34230" y="2350083"/>
            <a:ext cx="3444678" cy="1257367"/>
          </a:xfrm>
          <a:prstGeom prst="rect">
            <a:avLst/>
          </a:prstGeom>
          <a:solidFill>
            <a:srgbClr val="49B748">
              <a:alpha val="78000"/>
            </a:srgbClr>
          </a:solidFill>
          <a:ln>
            <a:noFill/>
          </a:ln>
        </p:spPr>
        <p:txBody>
          <a:bodyPr wrap="square" lIns="108000" rIns="108000" rtlCol="0" anchor="ctr" anchorCtr="0">
            <a:noAutofit/>
          </a:bodyPr>
          <a:lstStyle/>
          <a:p>
            <a:pPr marL="98425" algn="r"/>
            <a:r>
              <a:rPr lang="fr-FR" sz="2200" dirty="0">
                <a:solidFill>
                  <a:schemeClr val="bg1"/>
                </a:solidFill>
              </a:rPr>
              <a:t>Audits énergétiques de </a:t>
            </a:r>
          </a:p>
          <a:p>
            <a:pPr marL="98425" algn="r"/>
            <a:r>
              <a:rPr lang="fr-FR" sz="2200" dirty="0">
                <a:solidFill>
                  <a:schemeClr val="bg1"/>
                </a:solidFill>
              </a:rPr>
              <a:t>350 communes</a:t>
            </a:r>
          </a:p>
          <a:p>
            <a:pPr marL="98425" algn="r">
              <a:spcBef>
                <a:spcPts val="600"/>
              </a:spcBef>
            </a:pPr>
            <a:r>
              <a:rPr lang="fr-FR" sz="1400" dirty="0">
                <a:solidFill>
                  <a:schemeClr val="bg1"/>
                </a:solidFill>
              </a:rPr>
              <a:t>éclairage public, bâtiments, parc roulant</a:t>
            </a:r>
          </a:p>
        </p:txBody>
      </p:sp>
      <p:pic>
        <p:nvPicPr>
          <p:cNvPr id="3" name="Picture 2">
            <a:extLst>
              <a:ext uri="{FF2B5EF4-FFF2-40B4-BE49-F238E27FC236}">
                <a16:creationId xmlns:a16="http://schemas.microsoft.com/office/drawing/2014/main" id="{3AAF9595-60ED-AB82-9141-3A2C2BF3496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793079" y="1166765"/>
            <a:ext cx="2705261" cy="1027795"/>
          </a:xfrm>
          <a:prstGeom prst="rect">
            <a:avLst/>
          </a:prstGeom>
          <a:noFill/>
          <a:ln w="3175">
            <a:solidFill>
              <a:schemeClr val="accent5">
                <a:lumMod val="50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FFB6D4A-206B-B4A1-3EA4-C14BBE597215}"/>
              </a:ext>
            </a:extLst>
          </p:cNvPr>
          <p:cNvSpPr/>
          <p:nvPr/>
        </p:nvSpPr>
        <p:spPr>
          <a:xfrm rot="16200000">
            <a:off x="3081308" y="8923320"/>
            <a:ext cx="1337456" cy="208333"/>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800" dirty="0"/>
              <a:t>PATRIMOINE COMMUNAL</a:t>
            </a:r>
          </a:p>
        </p:txBody>
      </p:sp>
      <p:sp>
        <p:nvSpPr>
          <p:cNvPr id="10" name="Rectangle 9">
            <a:extLst>
              <a:ext uri="{FF2B5EF4-FFF2-40B4-BE49-F238E27FC236}">
                <a16:creationId xmlns:a16="http://schemas.microsoft.com/office/drawing/2014/main" id="{BF0EF471-DE2F-CF76-CD0A-74F0122AFA3F}"/>
              </a:ext>
            </a:extLst>
          </p:cNvPr>
          <p:cNvSpPr/>
          <p:nvPr/>
        </p:nvSpPr>
        <p:spPr>
          <a:xfrm rot="16200000">
            <a:off x="5159882" y="8939904"/>
            <a:ext cx="1337456" cy="175157"/>
          </a:xfrm>
          <a:prstGeom prst="rect">
            <a:avLst/>
          </a:prstGeom>
          <a:solidFill>
            <a:srgbClr val="4AA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H" sz="800" dirty="0"/>
              <a:t>CHIFFRES CLES</a:t>
            </a:r>
          </a:p>
        </p:txBody>
      </p:sp>
      <p:pic>
        <p:nvPicPr>
          <p:cNvPr id="26" name="Picture 25">
            <a:extLst>
              <a:ext uri="{FF2B5EF4-FFF2-40B4-BE49-F238E27FC236}">
                <a16:creationId xmlns:a16="http://schemas.microsoft.com/office/drawing/2014/main" id="{06B16E41-E8A8-CDEC-D8F7-5DFBDEFBA72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7647" y="8358758"/>
            <a:ext cx="1203993" cy="1337455"/>
          </a:xfrm>
          <a:prstGeom prst="rect">
            <a:avLst/>
          </a:prstGeom>
        </p:spPr>
      </p:pic>
      <p:sp>
        <p:nvSpPr>
          <p:cNvPr id="4" name="TextBox 3">
            <a:extLst>
              <a:ext uri="{FF2B5EF4-FFF2-40B4-BE49-F238E27FC236}">
                <a16:creationId xmlns:a16="http://schemas.microsoft.com/office/drawing/2014/main" id="{EDA1BAA0-4F26-1DA7-949A-546B3CA25328}"/>
              </a:ext>
            </a:extLst>
          </p:cNvPr>
          <p:cNvSpPr txBox="1"/>
          <p:nvPr/>
        </p:nvSpPr>
        <p:spPr>
          <a:xfrm>
            <a:off x="199455" y="9558356"/>
            <a:ext cx="263214" cy="276999"/>
          </a:xfrm>
          <a:prstGeom prst="rect">
            <a:avLst/>
          </a:prstGeom>
          <a:noFill/>
        </p:spPr>
        <p:txBody>
          <a:bodyPr wrap="none" rtlCol="0">
            <a:spAutoFit/>
          </a:bodyPr>
          <a:lstStyle/>
          <a:p>
            <a:r>
              <a:rPr lang="en-CH" sz="1200" dirty="0">
                <a:solidFill>
                  <a:srgbClr val="4AAE47"/>
                </a:solidFill>
              </a:rPr>
              <a:t>5</a:t>
            </a:r>
          </a:p>
        </p:txBody>
      </p:sp>
      <p:sp>
        <p:nvSpPr>
          <p:cNvPr id="5" name="ZoneTexte 1">
            <a:extLst>
              <a:ext uri="{FF2B5EF4-FFF2-40B4-BE49-F238E27FC236}">
                <a16:creationId xmlns:a16="http://schemas.microsoft.com/office/drawing/2014/main" id="{B1828E7B-F594-DBC4-5040-E45387BE3C6F}"/>
              </a:ext>
            </a:extLst>
          </p:cNvPr>
          <p:cNvSpPr txBox="1"/>
          <p:nvPr/>
        </p:nvSpPr>
        <p:spPr>
          <a:xfrm>
            <a:off x="0" y="-3895"/>
            <a:ext cx="6858000" cy="854941"/>
          </a:xfrm>
          <a:prstGeom prst="rect">
            <a:avLst/>
          </a:prstGeom>
          <a:solidFill>
            <a:srgbClr val="49B748"/>
          </a:solidFill>
        </p:spPr>
        <p:txBody>
          <a:bodyPr wrap="square" lIns="72000" rIns="72000" rtlCol="0" anchor="ctr" anchorCtr="0">
            <a:noAutofit/>
          </a:bodyPr>
          <a:lstStyle/>
          <a:p>
            <a:pPr marL="493713">
              <a:spcAft>
                <a:spcPts val="400"/>
              </a:spcAft>
            </a:pPr>
            <a:endParaRPr lang="fr-FR" sz="2400" b="1" dirty="0">
              <a:solidFill>
                <a:schemeClr val="bg1"/>
              </a:solidFill>
              <a:latin typeface="+mj-lt"/>
            </a:endParaRPr>
          </a:p>
        </p:txBody>
      </p:sp>
      <p:sp>
        <p:nvSpPr>
          <p:cNvPr id="6" name="TextBox 5">
            <a:extLst>
              <a:ext uri="{FF2B5EF4-FFF2-40B4-BE49-F238E27FC236}">
                <a16:creationId xmlns:a16="http://schemas.microsoft.com/office/drawing/2014/main" id="{8CBDF272-0151-9BE1-C5F3-64EBCB825487}"/>
              </a:ext>
            </a:extLst>
          </p:cNvPr>
          <p:cNvSpPr txBox="1"/>
          <p:nvPr/>
        </p:nvSpPr>
        <p:spPr>
          <a:xfrm>
            <a:off x="4646611" y="447893"/>
            <a:ext cx="1633781" cy="338554"/>
          </a:xfrm>
          <a:prstGeom prst="rect">
            <a:avLst/>
          </a:prstGeom>
          <a:noFill/>
        </p:spPr>
        <p:txBody>
          <a:bodyPr wrap="none" rtlCol="0">
            <a:spAutoFit/>
          </a:bodyPr>
          <a:lstStyle/>
          <a:p>
            <a:r>
              <a:rPr lang="en-CH" sz="1600" dirty="0">
                <a:solidFill>
                  <a:schemeClr val="bg1"/>
                </a:solidFill>
              </a:rPr>
              <a:t>Programme ACTE</a:t>
            </a:r>
          </a:p>
        </p:txBody>
      </p:sp>
      <p:pic>
        <p:nvPicPr>
          <p:cNvPr id="13" name="Picture 12" descr="A number on a sign&#10;&#10;Description automatically generated">
            <a:extLst>
              <a:ext uri="{FF2B5EF4-FFF2-40B4-BE49-F238E27FC236}">
                <a16:creationId xmlns:a16="http://schemas.microsoft.com/office/drawing/2014/main" id="{8DCADB8F-A09D-7D16-CC84-902D975D44F7}"/>
              </a:ext>
            </a:extLst>
          </p:cNvPr>
          <p:cNvPicPr>
            <a:picLocks noChangeAspect="1"/>
          </p:cNvPicPr>
          <p:nvPr/>
        </p:nvPicPr>
        <p:blipFill>
          <a:blip r:embed="rId6"/>
          <a:stretch>
            <a:fillRect/>
          </a:stretch>
        </p:blipFill>
        <p:spPr>
          <a:xfrm flipH="1">
            <a:off x="6378024" y="8568349"/>
            <a:ext cx="54526" cy="90250"/>
          </a:xfrm>
          <a:prstGeom prst="rect">
            <a:avLst/>
          </a:prstGeom>
        </p:spPr>
      </p:pic>
    </p:spTree>
    <p:extLst>
      <p:ext uri="{BB962C8B-B14F-4D97-AF65-F5344CB8AC3E}">
        <p14:creationId xmlns:p14="http://schemas.microsoft.com/office/powerpoint/2010/main" val="3281990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7498A2-7ECD-0059-AF6A-1A5C93FA4901}"/>
              </a:ext>
            </a:extLst>
          </p:cNvPr>
          <p:cNvSpPr/>
          <p:nvPr/>
        </p:nvSpPr>
        <p:spPr>
          <a:xfrm>
            <a:off x="-3878" y="11215"/>
            <a:ext cx="6855481"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806496" y="4877897"/>
            <a:ext cx="2727325" cy="4732923"/>
          </a:xfrm>
          <a:prstGeom prst="rect">
            <a:avLst/>
          </a:prstGeom>
          <a:noFill/>
        </p:spPr>
        <p:txBody>
          <a:bodyPr wrap="square" lIns="0" rIns="0">
            <a:noAutofit/>
          </a:bodyPr>
          <a:lstStyle/>
          <a:p>
            <a:pPr algn="just"/>
            <a:endParaRPr lang="fr-FR" sz="9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endParaRPr lang="fr-FR" sz="6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100" dirty="0">
                <a:latin typeface="+mj-lt"/>
                <a:cs typeface="Futura Medium" panose="020B0602020204020303" pitchFamily="34" charset="-79"/>
              </a:rPr>
              <a:t>Bizerte s’est engagée depuis plus de cinq ans, dans la gestion communale durable avec des expériences pilotes diverses, notamment en matière de gestion des déchets solides, d’écoconstruction et de mobilité urbaine. A l’instar des autres communes pilotes du programme ACTE, la ville a développé un plan d’action visant à réduire sa consommation en énergie, tout en puisant dans les sources d’énergie renouvelable localement disponibles, telles que le solaire.</a:t>
            </a:r>
          </a:p>
          <a:p>
            <a:pPr algn="just"/>
            <a:endParaRPr lang="fr-FR" sz="200" dirty="0">
              <a:latin typeface="+mj-lt"/>
              <a:cs typeface="Futura Medium" panose="020B0602020204020303" pitchFamily="34" charset="-79"/>
            </a:endParaRPr>
          </a:p>
          <a:p>
            <a:pPr algn="just"/>
            <a:endParaRPr lang="fr-FR" sz="1100" b="1" dirty="0">
              <a:latin typeface="+mj-lt"/>
              <a:cs typeface="Futura Medium" panose="020B0602020204020303" pitchFamily="34" charset="-79"/>
            </a:endParaRPr>
          </a:p>
          <a:p>
            <a:pPr algn="just"/>
            <a:r>
              <a:rPr lang="fr-FR" sz="1400" b="1" dirty="0">
                <a:latin typeface="Calibri Light" panose="020F0302020204030204" pitchFamily="34" charset="0"/>
                <a:cs typeface="Times New Roman" panose="02020603050405020304" pitchFamily="18" charset="0"/>
              </a:rPr>
              <a:t>Description du projet</a:t>
            </a:r>
          </a:p>
          <a:p>
            <a:pPr algn="just"/>
            <a:endParaRPr lang="fr-CH" sz="600" b="1" dirty="0">
              <a:latin typeface="Calibri Light" panose="020F0302020204030204" pitchFamily="34" charset="0"/>
              <a:cs typeface="Times New Roman" panose="02020603050405020304" pitchFamily="18" charset="0"/>
            </a:endParaRPr>
          </a:p>
          <a:p>
            <a:pPr algn="just">
              <a:lnSpc>
                <a:spcPct val="100000"/>
              </a:lnSpc>
              <a:spcBef>
                <a:spcPts val="0"/>
              </a:spcBef>
            </a:pPr>
            <a:r>
              <a:rPr lang="fr-FR" sz="1100" dirty="0">
                <a:latin typeface="+mj-lt"/>
                <a:cs typeface="Futura Medium" panose="020B0602020204020303" pitchFamily="34" charset="-79"/>
              </a:rPr>
              <a:t>Face à une facture énergétique de plus en plus élevée, la commune a opté pour l’installation de cinq toits solaires photovoltaïques connectés au réseau Basse-Tension (BT), d’une capacité totale de 154 kWc, sur les toits de ses bâtiments communaux. </a:t>
            </a:r>
          </a:p>
          <a:p>
            <a:pPr algn="just">
              <a:lnSpc>
                <a:spcPct val="100000"/>
              </a:lnSpc>
              <a:spcBef>
                <a:spcPts val="0"/>
              </a:spcBef>
            </a:pPr>
            <a:endParaRPr lang="fr-FR" sz="200" dirty="0">
              <a:latin typeface="+mj-lt"/>
              <a:cs typeface="Futura Medium" panose="020B0602020204020303" pitchFamily="34" charset="-79"/>
            </a:endParaRPr>
          </a:p>
          <a:p>
            <a:pPr algn="just">
              <a:lnSpc>
                <a:spcPct val="100000"/>
              </a:lnSpc>
              <a:spcBef>
                <a:spcPts val="0"/>
              </a:spcBef>
            </a:pPr>
            <a:r>
              <a:rPr lang="fr-FR" sz="1100" dirty="0">
                <a:latin typeface="+mj-lt"/>
                <a:cs typeface="Futura Medium" panose="020B0602020204020303" pitchFamily="34" charset="-79"/>
              </a:rPr>
              <a:t>A travers ce projet, la commune entend réaliser des gains économiques importants, impulser une dynamique locale favorable à l’utilisation des énergies renouvelables et contribuer ainsi aux objectifs climatiques nationaux. </a:t>
            </a:r>
          </a:p>
          <a:p>
            <a:pPr algn="just">
              <a:lnSpc>
                <a:spcPct val="100000"/>
              </a:lnSpc>
              <a:spcBef>
                <a:spcPts val="0"/>
              </a:spcBef>
            </a:pPr>
            <a:endParaRPr lang="fr-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EB69C2E-BE1A-E57C-1939-EBA05832D9E9}"/>
              </a:ext>
            </a:extLst>
          </p:cNvPr>
          <p:cNvSpPr/>
          <p:nvPr/>
        </p:nvSpPr>
        <p:spPr>
          <a:xfrm>
            <a:off x="-3332" y="4828022"/>
            <a:ext cx="3452400" cy="5066763"/>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52000" bIns="20250" rtlCol="0" anchor="t" anchorCtr="0">
            <a:noAutofit/>
          </a:bodyPr>
          <a:lstStyle/>
          <a:p>
            <a:pPr marL="53578"/>
            <a:endParaRPr lang="fr-FR" sz="11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indent="15875"/>
            <a:r>
              <a:rPr lang="fr-FR"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FICHE D’IDENTITE DU PROJET</a:t>
            </a:r>
            <a:endParaRPr lang="fr-CH" dirty="0">
              <a:ea typeface="Calibri" panose="020F0502020204030204" pitchFamily="34" charset="0"/>
              <a:cs typeface="Times New Roman" panose="02020603050405020304" pitchFamily="18" charset="0"/>
            </a:endParaRPr>
          </a:p>
          <a:p>
            <a:pPr indent="15875"/>
            <a:endParaRPr lang="fr-FR" sz="1400" b="1" dirty="0">
              <a:solidFill>
                <a:srgbClr val="FFFFFF"/>
              </a:solidFill>
              <a:ea typeface="Calibri" panose="020F0502020204030204" pitchFamily="34" charset="0"/>
              <a:cs typeface="Futura Medium" panose="020B0602020204020303" pitchFamily="34" charset="-79"/>
            </a:endParaRPr>
          </a:p>
          <a:p>
            <a:pPr indent="15875"/>
            <a:r>
              <a:rPr lang="fr-FR" sz="1300" b="1" dirty="0">
                <a:solidFill>
                  <a:srgbClr val="FFFFFF"/>
                </a:solidFill>
                <a:ea typeface="Calibri" panose="020F0502020204030204" pitchFamily="34" charset="0"/>
                <a:cs typeface="Futura Medium" panose="020B0602020204020303" pitchFamily="34" charset="-79"/>
              </a:rPr>
              <a:t>Lieu</a:t>
            </a:r>
            <a:r>
              <a:rPr lang="fr-FR" sz="13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r>
              <a:rPr lang="fr-FR" sz="13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Bizerte</a:t>
            </a:r>
          </a:p>
          <a:p>
            <a:pPr indent="15875"/>
            <a:endPar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indent="15875"/>
            <a:r>
              <a:rPr lang="fr-FR" sz="1300" b="1" dirty="0">
                <a:solidFill>
                  <a:srgbClr val="FFFFFF"/>
                </a:solidFill>
                <a:cs typeface="Futura Medium" panose="020B0602020204020303" pitchFamily="34" charset="-79"/>
              </a:rPr>
              <a:t>Solution</a:t>
            </a:r>
            <a:r>
              <a:rPr lang="fr-FR" sz="13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r>
              <a:rPr lang="fr-FR" sz="13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r>
              <a:rPr lang="fr-FR" sz="1200" dirty="0">
                <a:latin typeface="+mj-lt"/>
                <a:cs typeface="Futura Medium" panose="020B0602020204020303" pitchFamily="34" charset="-79"/>
              </a:rPr>
              <a:t>Installations solaires photovoltaïques sur les toits de bâtiments administratifs communaux.</a:t>
            </a:r>
          </a:p>
          <a:p>
            <a:pPr indent="15875"/>
            <a:endParaRPr lang="fr-FR" sz="1200" dirty="0">
              <a:latin typeface="+mj-lt"/>
              <a:cs typeface="Futura Medium" panose="020B0602020204020303" pitchFamily="34" charset="-79"/>
            </a:endParaRPr>
          </a:p>
          <a:p>
            <a:pPr indent="15875"/>
            <a:r>
              <a:rPr lang="fr-FR" sz="1300" b="1" dirty="0">
                <a:solidFill>
                  <a:srgbClr val="FFFFFF"/>
                </a:solidFill>
                <a:cs typeface="Futura Medium" panose="020B0602020204020303" pitchFamily="34" charset="-79"/>
              </a:rPr>
              <a:t>Chiffres clés </a:t>
            </a:r>
            <a:r>
              <a:rPr lang="fr-FR" sz="1600" dirty="0">
                <a:latin typeface="+mj-lt"/>
                <a:cs typeface="Futura Medium" panose="020B0602020204020303" pitchFamily="34" charset="-79"/>
              </a:rPr>
              <a:t>: </a:t>
            </a:r>
            <a:r>
              <a:rPr lang="fr-FR" sz="1200" dirty="0">
                <a:latin typeface="+mj-lt"/>
                <a:cs typeface="Futura Medium" panose="020B0602020204020303" pitchFamily="34" charset="-79"/>
              </a:rPr>
              <a:t>5 bâtiments, capacité totale installée de 154 kWc.</a:t>
            </a:r>
          </a:p>
          <a:p>
            <a:pPr indent="15875"/>
            <a:endParaRPr lang="fr-FR" sz="800" dirty="0">
              <a:latin typeface="+mj-lt"/>
              <a:cs typeface="Futura Medium" panose="020B0602020204020303" pitchFamily="34" charset="-79"/>
            </a:endParaRPr>
          </a:p>
          <a:p>
            <a:pPr indent="15875">
              <a:lnSpc>
                <a:spcPct val="200000"/>
              </a:lnSpc>
            </a:pPr>
            <a:r>
              <a:rPr lang="fr-FR" sz="1300" b="1" dirty="0">
                <a:solidFill>
                  <a:srgbClr val="FFFFFF"/>
                </a:solidFill>
                <a:latin typeface="Calibri Light" panose="020F0302020204030204" pitchFamily="34" charset="0"/>
                <a:cs typeface="Futura Medium" panose="020B0602020204020303" pitchFamily="34" charset="-79"/>
              </a:rPr>
              <a:t>Domaines ACTE-MEA concernés:</a:t>
            </a:r>
          </a:p>
          <a:p>
            <a:pPr marL="182563" indent="-134938">
              <a:buFont typeface="Arial" panose="020B0604020202020204" pitchFamily="34" charset="0"/>
              <a:buChar char="•"/>
            </a:pPr>
            <a:r>
              <a:rPr lang="fr-FR" sz="1200" dirty="0">
                <a:latin typeface="+mj-lt"/>
                <a:cs typeface="Futura Medium" panose="020B0602020204020303" pitchFamily="34" charset="-79"/>
              </a:rPr>
              <a:t>Bâtiments et infrastructures communaux </a:t>
            </a:r>
          </a:p>
          <a:p>
            <a:pPr marL="182563" indent="-134938">
              <a:buFont typeface="Arial" panose="020B0604020202020204" pitchFamily="34" charset="0"/>
              <a:buChar char="•"/>
            </a:pPr>
            <a:r>
              <a:rPr lang="fr-FR" sz="1200" dirty="0">
                <a:latin typeface="+mj-lt"/>
                <a:cs typeface="Futura Medium" panose="020B0602020204020303" pitchFamily="34" charset="-79"/>
              </a:rPr>
              <a:t>Diversification des sources énergétiques et maitrise de l’énergie sur le territoire</a:t>
            </a:r>
          </a:p>
          <a:p>
            <a:pPr marL="182563" indent="-134938">
              <a:buFont typeface="Arial" panose="020B0604020202020204" pitchFamily="34" charset="0"/>
              <a:buChar char="•"/>
            </a:pPr>
            <a:r>
              <a:rPr lang="fr-FR" sz="1200" dirty="0">
                <a:latin typeface="+mj-lt"/>
                <a:cs typeface="Futura Medium" panose="020B0602020204020303" pitchFamily="34" charset="-79"/>
              </a:rPr>
              <a:t>Coopération et communication</a:t>
            </a:r>
          </a:p>
          <a:p>
            <a:pPr indent="15875"/>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indent="15875"/>
            <a:r>
              <a:rPr lang="fr-FR" sz="1300" b="1" dirty="0">
                <a:solidFill>
                  <a:srgbClr val="FFFFFF"/>
                </a:solidFill>
                <a:cs typeface="Futura Medium" panose="020B0602020204020303" pitchFamily="34" charset="-79"/>
              </a:rPr>
              <a:t>Année de mise en œuvre : </a:t>
            </a:r>
          </a:p>
          <a:p>
            <a:pPr indent="15875"/>
            <a:r>
              <a:rPr lang="fr-FR" sz="1300" kern="1200" dirty="0">
                <a:solidFill>
                  <a:srgbClr val="FFFFFF"/>
                </a:solidFill>
                <a:effectLst/>
                <a:latin typeface="+mj-lt"/>
                <a:ea typeface="Calibri" panose="020F0502020204030204" pitchFamily="34" charset="0"/>
                <a:cs typeface="Futura Medium" panose="020B0602020204020303"/>
              </a:rPr>
              <a:t>2020 – 2024</a:t>
            </a:r>
            <a:endParaRPr lang="fr-FR" sz="1300" kern="1200" dirty="0">
              <a:solidFill>
                <a:srgbClr val="FFFFFF"/>
              </a:solidFill>
              <a:latin typeface="+mj-lt"/>
              <a:ea typeface="Calibri" panose="020F0502020204030204" pitchFamily="34" charset="0"/>
              <a:cs typeface="Times New Roman" panose="02020603050405020304" pitchFamily="18" charset="0"/>
            </a:endParaRPr>
          </a:p>
          <a:p>
            <a:pPr indent="15875" algn="just"/>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50721"/>
            <a:endParaRPr lang="fr-CH" sz="1400" dirty="0">
              <a:ea typeface="Calibri" panose="020F0502020204030204" pitchFamily="34" charset="0"/>
              <a:cs typeface="Times New Roman" panose="02020603050405020304" pitchFamily="18" charset="0"/>
            </a:endParaRPr>
          </a:p>
        </p:txBody>
      </p:sp>
      <p:pic>
        <p:nvPicPr>
          <p:cNvPr id="9" name="Image 8" descr="Une image contenant ciel, extérieur, cellule photovoltaïque, objet d’extérieur&#10;&#10;Description générée automatiquement">
            <a:extLst>
              <a:ext uri="{FF2B5EF4-FFF2-40B4-BE49-F238E27FC236}">
                <a16:creationId xmlns:a16="http://schemas.microsoft.com/office/drawing/2014/main" id="{DFA24C55-7F22-2F94-15A4-DE77562CFF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12" y="1174676"/>
            <a:ext cx="6858000" cy="3653346"/>
          </a:xfrm>
          <a:prstGeom prst="rect">
            <a:avLst/>
          </a:prstGeom>
        </p:spPr>
      </p:pic>
      <p:sp>
        <p:nvSpPr>
          <p:cNvPr id="18" name="ZoneTexte 17">
            <a:extLst>
              <a:ext uri="{FF2B5EF4-FFF2-40B4-BE49-F238E27FC236}">
                <a16:creationId xmlns:a16="http://schemas.microsoft.com/office/drawing/2014/main" id="{012DA8B0-B50D-8D28-B6BF-91B85908DDFE}"/>
              </a:ext>
            </a:extLst>
          </p:cNvPr>
          <p:cNvSpPr txBox="1"/>
          <p:nvPr/>
        </p:nvSpPr>
        <p:spPr>
          <a:xfrm>
            <a:off x="-3878" y="2715335"/>
            <a:ext cx="3402358" cy="1525819"/>
          </a:xfrm>
          <a:prstGeom prst="rect">
            <a:avLst/>
          </a:prstGeom>
          <a:solidFill>
            <a:srgbClr val="49B748">
              <a:alpha val="73801"/>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Toits solaires sur les bâtiments municipaux</a:t>
            </a:r>
          </a:p>
          <a:p>
            <a:pPr marL="180975" algn="r"/>
            <a:endParaRPr lang="fr-FR" sz="2000" dirty="0">
              <a:solidFill>
                <a:schemeClr val="bg1"/>
              </a:solidFill>
            </a:endParaRPr>
          </a:p>
          <a:p>
            <a:pPr marL="180975" algn="r"/>
            <a:r>
              <a:rPr lang="fr-FR" sz="1600" b="1" dirty="0">
                <a:solidFill>
                  <a:schemeClr val="bg1"/>
                </a:solidFill>
              </a:rPr>
              <a:t>Bizerte</a:t>
            </a:r>
          </a:p>
        </p:txBody>
      </p:sp>
      <p:sp>
        <p:nvSpPr>
          <p:cNvPr id="3" name="TextBox 2">
            <a:extLst>
              <a:ext uri="{FF2B5EF4-FFF2-40B4-BE49-F238E27FC236}">
                <a16:creationId xmlns:a16="http://schemas.microsoft.com/office/drawing/2014/main" id="{69208445-2571-A315-E896-7C0190A9755C}"/>
              </a:ext>
            </a:extLst>
          </p:cNvPr>
          <p:cNvSpPr txBox="1"/>
          <p:nvPr/>
        </p:nvSpPr>
        <p:spPr>
          <a:xfrm>
            <a:off x="199455" y="9558356"/>
            <a:ext cx="263214" cy="276999"/>
          </a:xfrm>
          <a:prstGeom prst="rect">
            <a:avLst/>
          </a:prstGeom>
          <a:noFill/>
        </p:spPr>
        <p:txBody>
          <a:bodyPr wrap="none" rtlCol="0">
            <a:spAutoFit/>
          </a:bodyPr>
          <a:lstStyle/>
          <a:p>
            <a:r>
              <a:rPr lang="en-CH" sz="1200" dirty="0">
                <a:solidFill>
                  <a:srgbClr val="4AAE47"/>
                </a:solidFill>
              </a:rPr>
              <a:t>6</a:t>
            </a:r>
          </a:p>
        </p:txBody>
      </p:sp>
    </p:spTree>
    <p:extLst>
      <p:ext uri="{BB962C8B-B14F-4D97-AF65-F5344CB8AC3E}">
        <p14:creationId xmlns:p14="http://schemas.microsoft.com/office/powerpoint/2010/main" val="7234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630361" y="4589596"/>
            <a:ext cx="2993463" cy="5067334"/>
          </a:xfrm>
          <a:prstGeom prst="rect">
            <a:avLst/>
          </a:prstGeom>
          <a:noFill/>
        </p:spPr>
        <p:txBody>
          <a:bodyPr wrap="square" lIns="0" rIns="0">
            <a:noAutofit/>
          </a:bodyPr>
          <a:lstStyle/>
          <a:p>
            <a:pPr algn="just"/>
            <a:r>
              <a:rPr lang="fr-FR" sz="1400" b="1" dirty="0">
                <a:latin typeface="Calibri Light" panose="020F0302020204030204" pitchFamily="34" charset="0"/>
                <a:cs typeface="Times New Roman" panose="02020603050405020304" pitchFamily="18" charset="0"/>
              </a:rPr>
              <a:t>Justification et situation initiale</a:t>
            </a:r>
          </a:p>
          <a:p>
            <a:pPr algn="just"/>
            <a:endParaRPr lang="fr-FR" sz="1200" b="1" dirty="0">
              <a:latin typeface="+mj-lt"/>
              <a:ea typeface="Calibri" panose="020F0502020204030204" pitchFamily="34" charset="0"/>
              <a:cs typeface="Times New Roman" panose="02020603050405020304" pitchFamily="18" charset="0"/>
            </a:endParaRPr>
          </a:p>
          <a:p>
            <a:pPr algn="just"/>
            <a:r>
              <a:rPr lang="fr-FR" sz="1100" dirty="0">
                <a:latin typeface="+mj-lt"/>
                <a:cs typeface="Futura Medium" panose="020B0602020204020303" pitchFamily="34" charset="-79"/>
              </a:rPr>
              <a:t>Confrontée à des problèmes de congestion, de pollution atmosphérique et de sécurité routière, Douz ambitionne de se positionner comme ville exemplaire en matière de développement durable et favorisant la mobilité douce et active. </a:t>
            </a:r>
          </a:p>
          <a:p>
            <a:pPr algn="just"/>
            <a:endParaRPr lang="fr-FR" sz="1200" b="1" dirty="0">
              <a:latin typeface="+mj-lt"/>
              <a:cs typeface="Futura Medium" panose="020B0602020204020303" pitchFamily="34" charset="-79"/>
            </a:endParaRPr>
          </a:p>
          <a:p>
            <a:pPr algn="just"/>
            <a:r>
              <a:rPr lang="fr-FR" sz="1400" b="1" dirty="0">
                <a:latin typeface="Calibri Light" panose="020F0302020204030204" pitchFamily="34" charset="0"/>
                <a:cs typeface="Times New Roman" panose="02020603050405020304" pitchFamily="18" charset="0"/>
              </a:rPr>
              <a:t>Description de l’étude</a:t>
            </a:r>
          </a:p>
          <a:p>
            <a:pPr algn="just"/>
            <a:endParaRPr lang="fr-FR" sz="1200" dirty="0">
              <a:latin typeface="+mj-lt"/>
              <a:cs typeface="Futura Medium" panose="020B0602020204020303" pitchFamily="34" charset="-79"/>
            </a:endParaRPr>
          </a:p>
          <a:p>
            <a:pPr algn="just"/>
            <a:r>
              <a:rPr lang="fr-FR" sz="1100" dirty="0">
                <a:latin typeface="+mj-lt"/>
                <a:cs typeface="Futura Medium" panose="020B0602020204020303" pitchFamily="34" charset="-79"/>
              </a:rPr>
              <a:t>La stratégie s’appuie sur une étude qui a permis de déterminer sur le court terme (5 ans) les conditions d’accessibilité et d’apaisement de la ville de Douz. Le but est d’accompagner les choix (en matière de modes actifs, de transports en commun, de projets urbains, de patrimoine urbain à préserver et à amplifier) en proposant une organisation de la circulation et du stationnement évolutive. L’étude fournit des orientations stratégiques pour promouvoir la pratique du vélo, autant de loisir que quotidienne, tout en posant les bases à la création de pistes cyclables. </a:t>
            </a:r>
          </a:p>
          <a:p>
            <a:pPr algn="just">
              <a:spcBef>
                <a:spcPts val="600"/>
              </a:spcBef>
            </a:pPr>
            <a:r>
              <a:rPr lang="fr-FR" sz="1100" dirty="0">
                <a:latin typeface="+mj-lt"/>
                <a:cs typeface="Futura Medium" panose="020B0602020204020303" pitchFamily="34" charset="-79"/>
              </a:rPr>
              <a:t>Au-delà de son impact sur l’environnement, la promotion de la mobilité active permet d’améliorer la qualité de l’air et le cadre de vie des citoyennes et citoyens, mais également des touristes qui visitent la ville de Douz, située à la porte du désert.</a:t>
            </a:r>
          </a:p>
          <a:p>
            <a:pPr algn="just"/>
            <a:endParaRPr lang="fr-CH" sz="1200" dirty="0">
              <a:latin typeface="+mj-l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8EB69C2E-BE1A-E57C-1939-EBA05832D9E9}"/>
              </a:ext>
            </a:extLst>
          </p:cNvPr>
          <p:cNvSpPr/>
          <p:nvPr/>
        </p:nvSpPr>
        <p:spPr>
          <a:xfrm>
            <a:off x="0" y="4340527"/>
            <a:ext cx="3429000" cy="5565472"/>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mj-lt"/>
              <a:ea typeface="Calibri" panose="020F0502020204030204" pitchFamily="34" charset="0"/>
              <a:cs typeface="Futura Medium" panose="020B0602020204020303" pitchFamily="34" charset="-79"/>
            </a:endParaRPr>
          </a:p>
          <a:p>
            <a:pPr marL="52548"/>
            <a:r>
              <a:rPr lang="fr-FR" b="1" dirty="0">
                <a:solidFill>
                  <a:srgbClr val="FFFFFF"/>
                </a:solidFill>
                <a:latin typeface="+mj-lt"/>
                <a:ea typeface="Calibri" panose="020F0502020204030204" pitchFamily="34" charset="0"/>
                <a:cs typeface="Futura Medium" panose="020B0602020204020303" pitchFamily="34" charset="-79"/>
              </a:rPr>
              <a:t>FICHE D’IDENTITE DU PROJET</a:t>
            </a:r>
            <a:endParaRPr lang="fr-CH" dirty="0">
              <a:latin typeface="+mj-lt"/>
              <a:ea typeface="Calibri" panose="020F0502020204030204" pitchFamily="34" charset="0"/>
              <a:cs typeface="Times New Roman" panose="02020603050405020304" pitchFamily="18" charset="0"/>
            </a:endParaRPr>
          </a:p>
          <a:p>
            <a:pPr marL="106331"/>
            <a:endParaRPr lang="fr-FR" sz="800" b="1" dirty="0">
              <a:solidFill>
                <a:srgbClr val="FFFFFF"/>
              </a:solidFill>
              <a:latin typeface="+mj-lt"/>
              <a:ea typeface="Calibri" panose="020F0502020204030204" pitchFamily="34" charset="0"/>
              <a:cs typeface="Futura Medium" panose="020B0602020204020303" pitchFamily="34" charset="-79"/>
            </a:endParaRPr>
          </a:p>
          <a:p>
            <a:pPr marL="52548"/>
            <a:r>
              <a:rPr lang="fr-FR" sz="1200" b="1" dirty="0">
                <a:solidFill>
                  <a:srgbClr val="FFFFFF"/>
                </a:solidFill>
                <a:ea typeface="Calibri" panose="020F0502020204030204" pitchFamily="34" charset="0"/>
                <a:cs typeface="Futura Medium" panose="020B0602020204020303" pitchFamily="34" charset="-79"/>
              </a:rPr>
              <a:t>Lieu</a:t>
            </a:r>
            <a:r>
              <a:rPr lang="fr-FR" sz="1200" b="1" dirty="0">
                <a:solidFill>
                  <a:srgbClr val="FFFFFF"/>
                </a:solidFill>
                <a:latin typeface="+mj-lt"/>
                <a:ea typeface="Calibri" panose="020F0502020204030204" pitchFamily="34" charset="0"/>
                <a:cs typeface="Futura Medium" panose="020B0602020204020303" pitchFamily="34" charset="-79"/>
              </a:rPr>
              <a:t>: </a:t>
            </a:r>
            <a:r>
              <a:rPr lang="fr-FR" sz="1200" dirty="0">
                <a:solidFill>
                  <a:srgbClr val="FFFFFF"/>
                </a:solidFill>
                <a:latin typeface="+mj-lt"/>
                <a:ea typeface="Calibri" panose="020F0502020204030204" pitchFamily="34" charset="0"/>
                <a:cs typeface="Futura Medium" panose="020B0602020204020303" pitchFamily="34" charset="-79"/>
              </a:rPr>
              <a:t>Douz</a:t>
            </a:r>
          </a:p>
          <a:p>
            <a:pPr marL="52548"/>
            <a:r>
              <a:rPr lang="fr-FR" sz="1200" b="1" dirty="0">
                <a:solidFill>
                  <a:srgbClr val="FFFFFF"/>
                </a:solidFill>
                <a:latin typeface="+mj-lt"/>
                <a:ea typeface="Calibri" panose="020F0502020204030204" pitchFamily="34" charset="0"/>
                <a:cs typeface="Futura Medium" panose="020B0602020204020303" pitchFamily="34" charset="-79"/>
              </a:rPr>
              <a:t>	</a:t>
            </a:r>
          </a:p>
          <a:p>
            <a:pPr marL="52548"/>
            <a:r>
              <a:rPr lang="fr-FR" sz="1200" b="1" dirty="0">
                <a:solidFill>
                  <a:srgbClr val="FFFFFF"/>
                </a:solidFill>
                <a:cs typeface="Futura Medium" panose="020B0602020204020303" pitchFamily="34" charset="-79"/>
              </a:rPr>
              <a:t>Solution</a:t>
            </a:r>
            <a:r>
              <a:rPr lang="fr-FR" sz="1200" b="1" dirty="0">
                <a:solidFill>
                  <a:srgbClr val="FFFFFF"/>
                </a:solidFill>
                <a:latin typeface="+mj-lt"/>
                <a:ea typeface="Calibri" panose="020F0502020204030204" pitchFamily="34" charset="0"/>
                <a:cs typeface="Futura Medium" panose="020B0602020204020303" pitchFamily="34" charset="-79"/>
              </a:rPr>
              <a:t> : </a:t>
            </a:r>
            <a:r>
              <a:rPr lang="fr-FR" sz="1200" dirty="0">
                <a:solidFill>
                  <a:srgbClr val="FFFFFF"/>
                </a:solidFill>
                <a:latin typeface="+mj-lt"/>
                <a:cs typeface="Futura Medium" panose="020B0602020204020303" pitchFamily="34" charset="-79"/>
              </a:rPr>
              <a:t>Déve</a:t>
            </a:r>
            <a:r>
              <a:rPr lang="fr-FR" sz="1200" dirty="0">
                <a:solidFill>
                  <a:srgbClr val="FFFFFF"/>
                </a:solidFill>
                <a:latin typeface="+mj-lt"/>
                <a:ea typeface="Calibri" panose="020F0502020204030204" pitchFamily="34" charset="0"/>
                <a:cs typeface="Futura Medium" panose="020B0602020204020303" pitchFamily="34" charset="-79"/>
              </a:rPr>
              <a:t>loppement d’une stratégie en faveur de la mobilité durable, respectueuse de l’environnement qui privilégie les modes de transport actifs (vélo et marche).</a:t>
            </a:r>
          </a:p>
          <a:p>
            <a:pPr marL="52548"/>
            <a:endParaRPr lang="fr-FR" sz="1200" dirty="0">
              <a:solidFill>
                <a:srgbClr val="FFFFFF"/>
              </a:solidFill>
              <a:latin typeface="+mj-lt"/>
              <a:ea typeface="Calibri" panose="020F0502020204030204" pitchFamily="34" charset="0"/>
              <a:cs typeface="Futura Medium" panose="020B0602020204020303" pitchFamily="34" charset="-79"/>
            </a:endParaRPr>
          </a:p>
          <a:p>
            <a:pPr marL="52548"/>
            <a:r>
              <a:rPr lang="fr-FR" sz="1200" b="1" dirty="0">
                <a:solidFill>
                  <a:schemeClr val="bg1"/>
                </a:solidFill>
                <a:cs typeface="Futura Medium" panose="020B0602020204020303" pitchFamily="34" charset="-79"/>
              </a:rPr>
              <a:t>Chiffres clés </a:t>
            </a:r>
            <a:r>
              <a:rPr lang="fr-FR" sz="1200" b="1" dirty="0">
                <a:solidFill>
                  <a:schemeClr val="bg1"/>
                </a:solidFill>
                <a:latin typeface="+mj-lt"/>
                <a:cs typeface="Futura Medium" panose="020B0602020204020303" pitchFamily="34" charset="-79"/>
              </a:rPr>
              <a:t>: 15 </a:t>
            </a:r>
            <a:r>
              <a:rPr lang="fr-FR" sz="1200" dirty="0">
                <a:solidFill>
                  <a:schemeClr val="bg1"/>
                </a:solidFill>
                <a:latin typeface="+mj-lt"/>
                <a:ea typeface="Calibri" panose="020F0502020204030204" pitchFamily="34" charset="0"/>
                <a:cs typeface="Futura Medium" panose="020B0602020204020303" pitchFamily="34" charset="-79"/>
              </a:rPr>
              <a:t>actions pour une ville marchable et cyclable à dessiner jusqu’en 2027</a:t>
            </a:r>
          </a:p>
          <a:p>
            <a:pPr marL="52548" algn="just">
              <a:lnSpc>
                <a:spcPct val="200000"/>
              </a:lnSpc>
            </a:pPr>
            <a:r>
              <a:rPr lang="fr-FR" sz="1200" b="1" dirty="0">
                <a:solidFill>
                  <a:srgbClr val="FFFFFF"/>
                </a:solidFill>
                <a:latin typeface="+mj-lt"/>
                <a:cs typeface="Futura Medium" panose="020B0602020204020303" pitchFamily="34" charset="-79"/>
              </a:rPr>
              <a:t>Domaines ACTE-MEA concernés</a:t>
            </a:r>
            <a:r>
              <a:rPr lang="fr-FR" sz="1200" b="1" dirty="0">
                <a:latin typeface="+mj-lt"/>
                <a:cs typeface="Futura Medium" panose="020B0602020204020303" pitchFamily="34" charset="-79"/>
              </a:rPr>
              <a:t>:</a:t>
            </a:r>
            <a:endParaRPr lang="fr-FR" sz="1200" dirty="0">
              <a:latin typeface="+mj-lt"/>
              <a:cs typeface="Futura Medium" panose="020B0602020204020303" pitchFamily="34" charset="-79"/>
            </a:endParaRPr>
          </a:p>
          <a:p>
            <a:pPr marL="266700" indent="-214313">
              <a:buFont typeface="Arial" panose="020B0604020202020204" pitchFamily="34" charset="0"/>
              <a:buChar char="•"/>
            </a:pPr>
            <a:r>
              <a:rPr lang="fr-FR" sz="1200" dirty="0">
                <a:latin typeface="+mj-lt"/>
                <a:cs typeface="Futura Medium" panose="020B0602020204020303" pitchFamily="34" charset="-79"/>
              </a:rPr>
              <a:t>Aménagement urbain et constructions</a:t>
            </a:r>
          </a:p>
          <a:p>
            <a:pPr marL="266700" indent="-214313">
              <a:buFont typeface="Arial" panose="020B0604020202020204" pitchFamily="34" charset="0"/>
              <a:buChar char="•"/>
            </a:pPr>
            <a:r>
              <a:rPr lang="fr-FR" sz="1200" dirty="0">
                <a:latin typeface="+mj-lt"/>
                <a:cs typeface="Futura Medium" panose="020B0602020204020303" pitchFamily="34" charset="-79"/>
              </a:rPr>
              <a:t>Mobilité urbaine</a:t>
            </a:r>
          </a:p>
          <a:p>
            <a:pPr marL="266700" indent="-214313">
              <a:buFont typeface="Arial" panose="020B0604020202020204" pitchFamily="34" charset="0"/>
              <a:buChar char="•"/>
            </a:pPr>
            <a:r>
              <a:rPr lang="fr-FR" sz="1200" dirty="0">
                <a:latin typeface="+mj-lt"/>
                <a:cs typeface="Futura Medium" panose="020B0602020204020303" pitchFamily="34" charset="-79"/>
              </a:rPr>
              <a:t>Coopération et communication</a:t>
            </a:r>
          </a:p>
          <a:p>
            <a:pPr marL="52548" algn="just"/>
            <a:endParaRPr lang="fr-FR" sz="1200" dirty="0">
              <a:latin typeface="+mj-lt"/>
              <a:ea typeface="Calibri" panose="020F0502020204030204" pitchFamily="34" charset="0"/>
              <a:cs typeface="Times New Roman" panose="02020603050405020304" pitchFamily="18" charset="0"/>
            </a:endParaRPr>
          </a:p>
          <a:p>
            <a:pPr marL="52548" algn="just"/>
            <a:r>
              <a:rPr lang="fr-FR" sz="1200" b="1" dirty="0">
                <a:solidFill>
                  <a:schemeClr val="bg1"/>
                </a:solidFill>
                <a:cs typeface="Futura Medium" panose="020B0602020204020303" pitchFamily="34" charset="-79"/>
              </a:rPr>
              <a:t>Année de mise en œuvre </a:t>
            </a:r>
            <a:r>
              <a:rPr lang="fr-FR" sz="1200" b="1" dirty="0">
                <a:solidFill>
                  <a:schemeClr val="bg1"/>
                </a:solidFill>
                <a:latin typeface="+mj-lt"/>
                <a:ea typeface="Calibri" panose="020F0502020204030204" pitchFamily="34" charset="0"/>
                <a:cs typeface="Futura Medium" panose="020B0602020204020303"/>
              </a:rPr>
              <a:t>:</a:t>
            </a:r>
          </a:p>
          <a:p>
            <a:pPr marL="52548" algn="just"/>
            <a:r>
              <a:rPr lang="fr-FR" sz="1200" dirty="0">
                <a:solidFill>
                  <a:schemeClr val="bg1"/>
                </a:solidFill>
                <a:latin typeface="+mj-lt"/>
                <a:ea typeface="Calibri" panose="020F0502020204030204" pitchFamily="34" charset="0"/>
                <a:cs typeface="Futura Medium" panose="020B0602020204020303"/>
              </a:rPr>
              <a:t>2020 – 2022</a:t>
            </a:r>
            <a:endParaRPr lang="fr-FR" sz="1200" dirty="0">
              <a:solidFill>
                <a:schemeClr val="bg1"/>
              </a:solidFill>
              <a:latin typeface="+mj-lt"/>
              <a:ea typeface="Calibri" panose="020F0502020204030204" pitchFamily="34" charset="0"/>
              <a:cs typeface="Times New Roman" panose="02020603050405020304" pitchFamily="18" charset="0"/>
            </a:endParaRPr>
          </a:p>
          <a:p>
            <a:pPr algn="just"/>
            <a:endParaRPr lang="fr-FR" sz="800" dirty="0">
              <a:effectLst/>
              <a:latin typeface="+mj-lt"/>
              <a:ea typeface="Calibri" panose="020F0502020204030204" pitchFamily="34" charset="0"/>
              <a:cs typeface="Times New Roman" panose="02020603050405020304" pitchFamily="18" charset="0"/>
            </a:endParaRPr>
          </a:p>
          <a:p>
            <a:pPr marL="50721"/>
            <a:endParaRPr lang="fr-CH" sz="1400" dirty="0">
              <a:latin typeface="+mj-lt"/>
              <a:ea typeface="Calibri" panose="020F0502020204030204" pitchFamily="34" charset="0"/>
              <a:cs typeface="Times New Roman" panose="02020603050405020304" pitchFamily="18" charset="0"/>
            </a:endParaRPr>
          </a:p>
        </p:txBody>
      </p:sp>
      <p:pic>
        <p:nvPicPr>
          <p:cNvPr id="13" name="Picture 2" descr="C:\Users\Dell\Desktop\Douz_downtown_01.jpg">
            <a:extLst>
              <a:ext uri="{FF2B5EF4-FFF2-40B4-BE49-F238E27FC236}">
                <a16:creationId xmlns:a16="http://schemas.microsoft.com/office/drawing/2014/main" id="{371DA667-2885-CABD-7EF9-0C4D2D05569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1575" y="1184950"/>
            <a:ext cx="6877790" cy="3155577"/>
          </a:xfrm>
          <a:prstGeom prst="rect">
            <a:avLst/>
          </a:prstGeom>
          <a:noFill/>
          <a:ln>
            <a:noFill/>
          </a:ln>
        </p:spPr>
      </p:pic>
      <p:sp>
        <p:nvSpPr>
          <p:cNvPr id="8" name="ZoneTexte 7">
            <a:extLst>
              <a:ext uri="{FF2B5EF4-FFF2-40B4-BE49-F238E27FC236}">
                <a16:creationId xmlns:a16="http://schemas.microsoft.com/office/drawing/2014/main" id="{ECF86A9F-308E-D7C0-6192-44308D3C4DF9}"/>
              </a:ext>
            </a:extLst>
          </p:cNvPr>
          <p:cNvSpPr txBox="1"/>
          <p:nvPr/>
        </p:nvSpPr>
        <p:spPr>
          <a:xfrm>
            <a:off x="-3878" y="2606214"/>
            <a:ext cx="3432878" cy="1351198"/>
          </a:xfrm>
          <a:prstGeom prst="rect">
            <a:avLst/>
          </a:prstGeom>
          <a:solidFill>
            <a:srgbClr val="49B748">
              <a:alpha val="74995"/>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Mobilité douce et active</a:t>
            </a:r>
          </a:p>
          <a:p>
            <a:pPr marL="180975" algn="r"/>
            <a:endParaRPr lang="fr-FR" sz="2000" dirty="0">
              <a:solidFill>
                <a:schemeClr val="bg1"/>
              </a:solidFill>
            </a:endParaRPr>
          </a:p>
          <a:p>
            <a:pPr marL="180975" algn="r"/>
            <a:r>
              <a:rPr lang="fr-FR" sz="1600" b="1" dirty="0">
                <a:solidFill>
                  <a:schemeClr val="bg1"/>
                </a:solidFill>
              </a:rPr>
              <a:t>Douz</a:t>
            </a:r>
          </a:p>
        </p:txBody>
      </p:sp>
      <p:sp>
        <p:nvSpPr>
          <p:cNvPr id="12" name="Rectangle 11">
            <a:extLst>
              <a:ext uri="{FF2B5EF4-FFF2-40B4-BE49-F238E27FC236}">
                <a16:creationId xmlns:a16="http://schemas.microsoft.com/office/drawing/2014/main" id="{3BFD882F-491F-6AFF-E0AC-04DA76560EED}"/>
              </a:ext>
            </a:extLst>
          </p:cNvPr>
          <p:cNvSpPr/>
          <p:nvPr/>
        </p:nvSpPr>
        <p:spPr>
          <a:xfrm>
            <a:off x="-3878" y="11215"/>
            <a:ext cx="6855481" cy="1173735"/>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79C2659-D4CA-EC9C-D16C-CDC24FD713A6}"/>
              </a:ext>
            </a:extLst>
          </p:cNvPr>
          <p:cNvSpPr txBox="1"/>
          <p:nvPr/>
        </p:nvSpPr>
        <p:spPr>
          <a:xfrm>
            <a:off x="199455" y="9558356"/>
            <a:ext cx="263214" cy="276999"/>
          </a:xfrm>
          <a:prstGeom prst="rect">
            <a:avLst/>
          </a:prstGeom>
          <a:noFill/>
        </p:spPr>
        <p:txBody>
          <a:bodyPr wrap="none" rtlCol="0">
            <a:spAutoFit/>
          </a:bodyPr>
          <a:lstStyle/>
          <a:p>
            <a:r>
              <a:rPr lang="en-CH" sz="1200" dirty="0">
                <a:solidFill>
                  <a:srgbClr val="4AAE47"/>
                </a:solidFill>
              </a:rPr>
              <a:t>7</a:t>
            </a:r>
          </a:p>
        </p:txBody>
      </p:sp>
    </p:spTree>
    <p:extLst>
      <p:ext uri="{BB962C8B-B14F-4D97-AF65-F5344CB8AC3E}">
        <p14:creationId xmlns:p14="http://schemas.microsoft.com/office/powerpoint/2010/main" val="61241411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almier, arbre, extérieur, ciel&#10;&#10;Description générée automatiquement">
            <a:extLst>
              <a:ext uri="{FF2B5EF4-FFF2-40B4-BE49-F238E27FC236}">
                <a16:creationId xmlns:a16="http://schemas.microsoft.com/office/drawing/2014/main" id="{5516F3E7-4E7E-9D13-59F1-EA9BB0CD5C9E}"/>
              </a:ext>
            </a:extLst>
          </p:cNvPr>
          <p:cNvPicPr>
            <a:picLocks noChangeAspect="1"/>
          </p:cNvPicPr>
          <p:nvPr/>
        </p:nvPicPr>
        <p:blipFill>
          <a:blip r:embed="rId2"/>
          <a:stretch>
            <a:fillRect/>
          </a:stretch>
        </p:blipFill>
        <p:spPr>
          <a:xfrm>
            <a:off x="-11319" y="1172478"/>
            <a:ext cx="6858000" cy="3077528"/>
          </a:xfrm>
          <a:prstGeom prst="rect">
            <a:avLst/>
          </a:prstGeom>
        </p:spPr>
      </p:pic>
      <p:sp>
        <p:nvSpPr>
          <p:cNvPr id="2" name="Rectangle 1">
            <a:extLst>
              <a:ext uri="{FF2B5EF4-FFF2-40B4-BE49-F238E27FC236}">
                <a16:creationId xmlns:a16="http://schemas.microsoft.com/office/drawing/2014/main" id="{28C07759-ECED-3567-7A17-42655ADEB1D0}"/>
              </a:ext>
            </a:extLst>
          </p:cNvPr>
          <p:cNvSpPr/>
          <p:nvPr/>
        </p:nvSpPr>
        <p:spPr>
          <a:xfrm>
            <a:off x="-19790" y="941"/>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15" name="Rectangle 14">
            <a:extLst>
              <a:ext uri="{FF2B5EF4-FFF2-40B4-BE49-F238E27FC236}">
                <a16:creationId xmlns:a16="http://schemas.microsoft.com/office/drawing/2014/main" id="{E25A7684-4F0F-5345-B2ED-0DF9EF9D3D5E}"/>
              </a:ext>
            </a:extLst>
          </p:cNvPr>
          <p:cNvSpPr/>
          <p:nvPr/>
        </p:nvSpPr>
        <p:spPr>
          <a:xfrm>
            <a:off x="-4922" y="4250006"/>
            <a:ext cx="3455187" cy="5655053"/>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2700"/>
            <a:r>
              <a:rPr lang="fr-FR"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FICHE D’IDENTITE DU PROJET</a:t>
            </a:r>
            <a:endParaRPr lang="fr-CH" dirty="0">
              <a:ea typeface="Calibri" panose="020F0502020204030204" pitchFamily="34" charset="0"/>
              <a:cs typeface="Times New Roman" panose="02020603050405020304" pitchFamily="18" charset="0"/>
            </a:endParaRPr>
          </a:p>
          <a:p>
            <a:pPr marL="12700"/>
            <a:endParaRPr lang="fr-FR" sz="1400" b="1" dirty="0">
              <a:solidFill>
                <a:srgbClr val="FFFFFF"/>
              </a:solidFill>
              <a:ea typeface="Calibri" panose="020F0502020204030204" pitchFamily="34" charset="0"/>
              <a:cs typeface="Futura Medium" panose="020B0602020204020303" pitchFamily="34" charset="-79"/>
            </a:endParaRPr>
          </a:p>
          <a:p>
            <a:pPr marL="12700"/>
            <a:r>
              <a:rPr lang="fr-FR" sz="1200" b="1" dirty="0">
                <a:solidFill>
                  <a:srgbClr val="FFFFFF"/>
                </a:solidFill>
                <a:cs typeface="Futura Medium" panose="020B0602020204020303" pitchFamily="34" charset="-79"/>
              </a:rPr>
              <a:t>Lieu: </a:t>
            </a:r>
            <a:r>
              <a:rPr lang="fr-FR" sz="1200" dirty="0">
                <a:solidFill>
                  <a:srgbClr val="FFFFFF"/>
                </a:solidFill>
                <a:latin typeface="+mj-lt"/>
                <a:ea typeface="Calibri" panose="020F0502020204030204" pitchFamily="34" charset="0"/>
                <a:cs typeface="Futura Medium" panose="020B0602020204020303" pitchFamily="34" charset="-79"/>
              </a:rPr>
              <a:t>Hammam Lif </a:t>
            </a:r>
          </a:p>
          <a:p>
            <a:pPr marL="12700"/>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p>
          <a:p>
            <a:pPr marL="12700" algn="just"/>
            <a:r>
              <a:rPr lang="fr-FR" sz="1200" b="1" dirty="0">
                <a:solidFill>
                  <a:srgbClr val="FFFFFF"/>
                </a:solidFill>
                <a:ea typeface="Calibri" panose="020F0502020204030204" pitchFamily="34" charset="0"/>
                <a:cs typeface="Futura Medium" panose="020B0602020204020303" pitchFamily="34" charset="-79"/>
              </a:rPr>
              <a:t>Solution</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 </a:t>
            </a: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Eclairage LED sur une partie du parc et mise en place d’un système de télégestion de l’éclairage</a:t>
            </a:r>
            <a:endPar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2700"/>
            <a:endParaRPr lang="fr-CH" sz="1100" dirty="0">
              <a:ea typeface="Calibri" panose="020F0502020204030204" pitchFamily="34" charset="0"/>
              <a:cs typeface="Times New Roman" panose="02020603050405020304" pitchFamily="18" charset="0"/>
            </a:endParaRPr>
          </a:p>
          <a:p>
            <a:pPr marL="12700"/>
            <a:endParaRPr lang="fr-FR" sz="300" b="1" dirty="0">
              <a:solidFill>
                <a:srgbClr val="FFFFFF"/>
              </a:solidFill>
              <a:ea typeface="Calibri" panose="020F0502020204030204" pitchFamily="34" charset="0"/>
              <a:cs typeface="Futura Medium" panose="020B0602020204020303" pitchFamily="34" charset="-79"/>
            </a:endParaRPr>
          </a:p>
          <a:p>
            <a:pPr marL="12700" algn="just"/>
            <a:r>
              <a:rPr lang="fr-FR" sz="1300" b="1" dirty="0">
                <a:solidFill>
                  <a:srgbClr val="FFFFFF"/>
                </a:solidFill>
                <a:ea typeface="Calibri" panose="020F0502020204030204" pitchFamily="34" charset="0"/>
                <a:cs typeface="Futura Medium" panose="020B0602020204020303" pitchFamily="34" charset="-79"/>
              </a:rPr>
              <a:t>Chiffres clés : </a:t>
            </a:r>
            <a:endParaRPr lang="fr-CH" sz="1300" b="1" dirty="0">
              <a:ea typeface="Calibri" panose="020F0502020204030204" pitchFamily="34" charset="0"/>
              <a:cs typeface="Times New Roman" panose="02020603050405020304" pitchFamily="18" charset="0"/>
            </a:endParaRPr>
          </a:p>
          <a:p>
            <a:pPr marL="12700"/>
            <a:r>
              <a:rPr lang="fr-CH" sz="1200" dirty="0">
                <a:solidFill>
                  <a:srgbClr val="FFFFFF"/>
                </a:solidFill>
                <a:latin typeface="+mj-lt"/>
                <a:ea typeface="Calibri" panose="020F0502020204030204" pitchFamily="34" charset="0"/>
                <a:cs typeface="Futura Medium" panose="020B0602020204020303" pitchFamily="34" charset="-79"/>
              </a:rPr>
              <a:t>373 foyers lumineux rénovés </a:t>
            </a:r>
            <a:endParaRPr lang="fr-CH" sz="1200" dirty="0">
              <a:latin typeface="+mj-lt"/>
              <a:ea typeface="Calibri" panose="020F0502020204030204" pitchFamily="34" charset="0"/>
              <a:cs typeface="Times New Roman" panose="02020603050405020304" pitchFamily="18" charset="0"/>
            </a:endParaRPr>
          </a:p>
          <a:p>
            <a:pPr marL="12700"/>
            <a:r>
              <a:rPr lang="fr-CH" sz="1200" dirty="0">
                <a:solidFill>
                  <a:srgbClr val="FFFFFF"/>
                </a:solidFill>
                <a:latin typeface="+mj-lt"/>
                <a:ea typeface="Calibri" panose="020F0502020204030204" pitchFamily="34" charset="0"/>
                <a:cs typeface="Futura Medium" panose="020B0602020204020303" pitchFamily="34" charset="-79"/>
              </a:rPr>
              <a:t>Consommation avant rénovation: 285’464  KWh</a:t>
            </a:r>
            <a:endParaRPr lang="fr-CH" sz="1200" dirty="0">
              <a:latin typeface="+mj-lt"/>
              <a:ea typeface="Calibri" panose="020F0502020204030204" pitchFamily="34" charset="0"/>
              <a:cs typeface="Times New Roman" panose="02020603050405020304" pitchFamily="18" charset="0"/>
            </a:endParaRPr>
          </a:p>
          <a:p>
            <a:pPr marL="12700"/>
            <a:r>
              <a:rPr lang="fr-CH" sz="1200" dirty="0">
                <a:solidFill>
                  <a:srgbClr val="FFFFFF"/>
                </a:solidFill>
                <a:latin typeface="+mj-lt"/>
                <a:ea typeface="Calibri" panose="020F0502020204030204" pitchFamily="34" charset="0"/>
                <a:cs typeface="Futura Medium" panose="020B0602020204020303" pitchFamily="34" charset="-79"/>
              </a:rPr>
              <a:t>Consommation post-rénovation:</a:t>
            </a:r>
          </a:p>
          <a:p>
            <a:pPr marL="12700"/>
            <a:r>
              <a:rPr lang="fr-CH" sz="1200" dirty="0">
                <a:solidFill>
                  <a:srgbClr val="FFFFFF"/>
                </a:solidFill>
                <a:latin typeface="+mj-lt"/>
                <a:ea typeface="Calibri" panose="020F0502020204030204" pitchFamily="34" charset="0"/>
                <a:cs typeface="Futura Medium" panose="020B0602020204020303" pitchFamily="34" charset="-79"/>
              </a:rPr>
              <a:t>111</a:t>
            </a:r>
            <a:r>
              <a:rPr lang="fr-CH" sz="1200" dirty="0">
                <a:solidFill>
                  <a:srgbClr val="FFFFFF"/>
                </a:solidFill>
                <a:ea typeface="Calibri" panose="020F0502020204030204" pitchFamily="34" charset="0"/>
                <a:cs typeface="Futura Medium" panose="020B0602020204020303" pitchFamily="34" charset="-79"/>
              </a:rPr>
              <a:t>’</a:t>
            </a:r>
            <a:r>
              <a:rPr lang="fr-CH" sz="1200" dirty="0">
                <a:solidFill>
                  <a:srgbClr val="FFFFFF"/>
                </a:solidFill>
                <a:latin typeface="+mj-lt"/>
                <a:ea typeface="Calibri" panose="020F0502020204030204" pitchFamily="34" charset="0"/>
                <a:cs typeface="Futura Medium" panose="020B0602020204020303" pitchFamily="34" charset="-79"/>
              </a:rPr>
              <a:t>888  KWh</a:t>
            </a:r>
          </a:p>
          <a:p>
            <a:pPr marL="12700" algn="just"/>
            <a:endParaRPr lang="fr-CH" sz="300"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2700" algn="just"/>
            <a:endParaRPr lang="fr-CH" sz="1100"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2700" algn="just"/>
            <a:r>
              <a:rPr lang="fr-FR" sz="1300" b="1" kern="1200" dirty="0">
                <a:solidFill>
                  <a:srgbClr val="FFFFFF"/>
                </a:solidFill>
                <a:effectLst/>
                <a:latin typeface="Calibri" panose="020F0502020204030204" pitchFamily="34" charset="0"/>
                <a:ea typeface="Calibri" panose="020F0502020204030204" pitchFamily="34" charset="0"/>
                <a:cs typeface="Futura Medium" panose="020B0602020204020303"/>
              </a:rPr>
              <a:t>Coût global :</a:t>
            </a:r>
            <a:r>
              <a:rPr lang="fr-FR" sz="1300" kern="1200" dirty="0">
                <a:solidFill>
                  <a:srgbClr val="FFFFFF"/>
                </a:solidFill>
                <a:effectLst/>
                <a:latin typeface="Calibri Light" panose="020F0302020204030204" pitchFamily="34" charset="0"/>
                <a:ea typeface="Calibri" panose="020F0502020204030204" pitchFamily="34" charset="0"/>
                <a:cs typeface="Futura Medium" panose="020B0602020204020303"/>
              </a:rPr>
              <a:t> </a:t>
            </a:r>
            <a:r>
              <a:rPr lang="fr-FR" sz="1200" kern="1200" dirty="0">
                <a:solidFill>
                  <a:srgbClr val="FFFFFF"/>
                </a:solidFill>
                <a:effectLst/>
                <a:latin typeface="Calibri Light" panose="020F0302020204030204" pitchFamily="34" charset="0"/>
                <a:ea typeface="Calibri" panose="020F0502020204030204" pitchFamily="34" charset="0"/>
                <a:cs typeface="Futura Medium" panose="020B0602020204020303"/>
              </a:rPr>
              <a:t>aménagement + relamping + solution de télégestion : 361 770 DT</a:t>
            </a:r>
          </a:p>
          <a:p>
            <a:pPr marL="12700" algn="just"/>
            <a:endParaRPr lang="fr-FR" sz="1100" kern="1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12700" algn="just"/>
            <a:r>
              <a:rPr lang="fr-FR" sz="1300" b="1" dirty="0">
                <a:solidFill>
                  <a:srgbClr val="FFFFFF"/>
                </a:solidFill>
                <a:latin typeface="Calibri" panose="020F0502020204030204" pitchFamily="34" charset="0"/>
                <a:cs typeface="Futura Medium" panose="020B0602020204020303"/>
              </a:rPr>
              <a:t>Résultats estimatifs </a:t>
            </a:r>
            <a:r>
              <a:rPr lang="fr-FR" sz="1300" b="1" kern="1200" dirty="0">
                <a:solidFill>
                  <a:srgbClr val="FFFFFF"/>
                </a:solidFill>
                <a:effectLst/>
                <a:latin typeface="+mj-lt"/>
                <a:ea typeface="Calibri" panose="020F0502020204030204" pitchFamily="34" charset="0"/>
                <a:cs typeface="Futura Medium" panose="020B0602020204020303"/>
              </a:rPr>
              <a:t>:</a:t>
            </a:r>
            <a:r>
              <a:rPr lang="fr-FR" sz="1300" dirty="0">
                <a:solidFill>
                  <a:srgbClr val="000000"/>
                </a:solidFill>
                <a:effectLst/>
                <a:latin typeface="+mj-lt"/>
                <a:ea typeface="Times New Roman" panose="02020603050405020304" pitchFamily="18" charset="0"/>
                <a:cs typeface="Times New Roman" panose="02020603050405020304" pitchFamily="18" charset="0"/>
              </a:rPr>
              <a:t> </a:t>
            </a:r>
            <a:r>
              <a:rPr lang="fr-CH" sz="1200" kern="1200" dirty="0">
                <a:solidFill>
                  <a:srgbClr val="FFFFFF"/>
                </a:solidFill>
                <a:effectLst/>
                <a:latin typeface="+mj-lt"/>
                <a:ea typeface="Calibri" panose="020F0502020204030204" pitchFamily="34" charset="0"/>
                <a:cs typeface="Futura Medium" panose="020B0602020204020303"/>
              </a:rPr>
              <a:t>Economie annuelle en électricité :  173</a:t>
            </a:r>
            <a:r>
              <a:rPr lang="fr-CH" sz="1200" dirty="0">
                <a:solidFill>
                  <a:srgbClr val="FFFFFF"/>
                </a:solidFill>
                <a:ea typeface="Calibri" panose="020F0502020204030204" pitchFamily="34" charset="0"/>
                <a:cs typeface="Futura Medium" panose="020B0602020204020303" pitchFamily="34" charset="-79"/>
              </a:rPr>
              <a:t>’</a:t>
            </a:r>
            <a:r>
              <a:rPr lang="fr-CH" sz="1200" kern="1200" dirty="0">
                <a:solidFill>
                  <a:srgbClr val="FFFFFF"/>
                </a:solidFill>
                <a:effectLst/>
                <a:latin typeface="+mj-lt"/>
                <a:ea typeface="Calibri" panose="020F0502020204030204" pitchFamily="34" charset="0"/>
                <a:cs typeface="Futura Medium" panose="020B0602020204020303"/>
              </a:rPr>
              <a:t>576 KWh ≈ 45 303 DT ; TRB ≈ 8 ans</a:t>
            </a:r>
            <a:endParaRPr lang="fr-FR" sz="1200" kern="1200" dirty="0">
              <a:solidFill>
                <a:srgbClr val="FFFFFF"/>
              </a:solidFill>
              <a:latin typeface="+mj-lt"/>
              <a:ea typeface="Calibri" panose="020F0502020204030204" pitchFamily="34" charset="0"/>
              <a:cs typeface="Times New Roman" panose="02020603050405020304" pitchFamily="18" charset="0"/>
            </a:endParaRPr>
          </a:p>
          <a:p>
            <a:pPr marL="12700" algn="just"/>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12700" algn="just"/>
            <a:r>
              <a:rPr lang="fr-FR" sz="1300" b="1" dirty="0">
                <a:solidFill>
                  <a:srgbClr val="FFFFFF"/>
                </a:solidFill>
                <a:latin typeface="Calibri" panose="020F0502020204030204" pitchFamily="34" charset="0"/>
                <a:cs typeface="Futura Medium" panose="020B0602020204020303"/>
              </a:rPr>
              <a:t>Année de mise en œuvre </a:t>
            </a:r>
            <a:r>
              <a:rPr lang="fr-FR" sz="1300" b="1" kern="1200" dirty="0">
                <a:solidFill>
                  <a:srgbClr val="FFFFFF"/>
                </a:solidFill>
                <a:effectLst/>
                <a:latin typeface="+mj-lt"/>
                <a:ea typeface="Calibri" panose="020F0502020204030204" pitchFamily="34" charset="0"/>
                <a:cs typeface="Futura Medium" panose="020B0602020204020303"/>
              </a:rPr>
              <a:t>:</a:t>
            </a:r>
            <a:r>
              <a:rPr lang="fr-FR" sz="1200" b="1" kern="1200" dirty="0">
                <a:solidFill>
                  <a:srgbClr val="FFFFFF"/>
                </a:solidFill>
                <a:effectLst/>
                <a:latin typeface="+mj-lt"/>
                <a:ea typeface="Calibri" panose="020F0502020204030204" pitchFamily="34" charset="0"/>
                <a:cs typeface="Futura Medium" panose="020B0602020204020303"/>
              </a:rPr>
              <a:t> </a:t>
            </a:r>
          </a:p>
          <a:p>
            <a:pPr marL="12700" algn="just"/>
            <a:r>
              <a:rPr lang="fr-FR" sz="1200" kern="1200" dirty="0">
                <a:solidFill>
                  <a:srgbClr val="FFFFFF"/>
                </a:solidFill>
                <a:effectLst/>
                <a:latin typeface="+mj-lt"/>
                <a:ea typeface="Calibri" panose="020F0502020204030204" pitchFamily="34" charset="0"/>
                <a:cs typeface="Futura Medium" panose="020B0602020204020303"/>
              </a:rPr>
              <a:t>2021 – 2023</a:t>
            </a:r>
            <a:endParaRPr lang="fr-FR" sz="1200" kern="1200" dirty="0">
              <a:solidFill>
                <a:srgbClr val="FFFFFF"/>
              </a:solidFill>
              <a:latin typeface="+mj-lt"/>
              <a:ea typeface="Calibri" panose="020F0502020204030204" pitchFamily="34" charset="0"/>
              <a:cs typeface="Times New Roman" panose="02020603050405020304" pitchFamily="18" charset="0"/>
            </a:endParaRPr>
          </a:p>
          <a:p>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50721"/>
            <a:endParaRPr lang="fr-CH" sz="1400" dirty="0">
              <a:ea typeface="Calibri" panose="020F0502020204030204" pitchFamily="34" charset="0"/>
              <a:cs typeface="Times New Roman" panose="02020603050405020304" pitchFamily="18" charset="0"/>
            </a:endParaRPr>
          </a:p>
        </p:txBody>
      </p:sp>
      <p:sp>
        <p:nvSpPr>
          <p:cNvPr id="21" name="ZoneTexte 20">
            <a:extLst>
              <a:ext uri="{FF2B5EF4-FFF2-40B4-BE49-F238E27FC236}">
                <a16:creationId xmlns:a16="http://schemas.microsoft.com/office/drawing/2014/main" id="{ED2405BE-F6E6-5900-86EB-4CABB5E6209C}"/>
              </a:ext>
            </a:extLst>
          </p:cNvPr>
          <p:cNvSpPr txBox="1"/>
          <p:nvPr/>
        </p:nvSpPr>
        <p:spPr>
          <a:xfrm>
            <a:off x="3667365" y="4250947"/>
            <a:ext cx="2857260" cy="5779346"/>
          </a:xfrm>
          <a:prstGeom prst="rect">
            <a:avLst/>
          </a:prstGeom>
          <a:noFill/>
        </p:spPr>
        <p:txBody>
          <a:bodyPr wrap="square" lIns="0" rIns="0">
            <a:noAutofit/>
          </a:bodyPr>
          <a:lstStyle/>
          <a:p>
            <a:pPr algn="just"/>
            <a:endParaRPr lang="fr-FR" sz="14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endParaRPr lang="fr-FR" sz="600" b="1"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100" dirty="0">
                <a:latin typeface="Calibri Light" panose="020F0302020204030204" pitchFamily="34" charset="0"/>
                <a:ea typeface="Calibri" panose="020F0502020204030204" pitchFamily="34" charset="0"/>
                <a:cs typeface="Times New Roman" panose="02020603050405020304" pitchFamily="18" charset="0"/>
              </a:rPr>
              <a:t>Le réseau d’éclairage public de Hammam-Lif était constitué de 2 020 lampes à sodium, de puissance 150 Watts en majorité. Les dépenses liées à l’éclairage public ont représenté environ 75% de la facture d’électricité totale de la commune, constituant un réel fardeau la privant de ressources précieuses qui auraient pu être allouées à des </a:t>
            </a:r>
            <a:r>
              <a:rPr lang="fr-FR" sz="1100" dirty="0">
                <a:latin typeface="Calibri Light" panose="020F0302020204030204" pitchFamily="34" charset="0"/>
                <a:cs typeface="Times New Roman" panose="02020603050405020304" pitchFamily="18" charset="0"/>
              </a:rPr>
              <a:t>projets prioritaires pour les citoyens. Moderniser le réseau d’éclairage public et optimiser sa consommation énergétique a ainsi été hissé au rang de priorité par la commune.</a:t>
            </a:r>
          </a:p>
          <a:p>
            <a:pPr algn="just"/>
            <a:endParaRPr lang="fr-FR" sz="1100" dirty="0">
              <a:latin typeface="Calibri Light" panose="020F0302020204030204" pitchFamily="34" charset="0"/>
              <a:ea typeface="Calibri" panose="020F0502020204030204" pitchFamily="34" charset="0"/>
              <a:cs typeface="Times New Roman" panose="02020603050405020304" pitchFamily="18" charset="0"/>
            </a:endParaRPr>
          </a:p>
          <a:p>
            <a:pPr algn="just"/>
            <a:r>
              <a:rPr lang="fr-FR" sz="1400" b="1" dirty="0">
                <a:latin typeface="Calibri Light" panose="020F0302020204030204" pitchFamily="34" charset="0"/>
                <a:cs typeface="Times New Roman" panose="02020603050405020304" pitchFamily="18" charset="0"/>
              </a:rPr>
              <a:t>Description du projet</a:t>
            </a:r>
          </a:p>
          <a:p>
            <a:pPr algn="just"/>
            <a:endParaRPr lang="fr-CH" sz="600" b="1" dirty="0">
              <a:latin typeface="Calibri Light" panose="020F0302020204030204" pitchFamily="34" charset="0"/>
              <a:cs typeface="Times New Roman" panose="02020603050405020304" pitchFamily="18" charset="0"/>
            </a:endParaRPr>
          </a:p>
          <a:p>
            <a:pPr algn="just">
              <a:spcBef>
                <a:spcPts val="225"/>
              </a:spcBef>
              <a:spcAft>
                <a:spcPts val="225"/>
              </a:spcAft>
            </a:pPr>
            <a:r>
              <a:rPr lang="fr-FR" sz="1100" dirty="0">
                <a:latin typeface="Calibri Light" panose="020F0302020204030204" pitchFamily="34" charset="0"/>
                <a:cs typeface="Times New Roman" panose="02020603050405020304" pitchFamily="18" charset="0"/>
              </a:rPr>
              <a:t>Le projet porte sur trois volets: </a:t>
            </a:r>
            <a:r>
              <a:rPr lang="fr-CH" sz="1100" dirty="0">
                <a:latin typeface="Calibri Light" panose="020F0302020204030204" pitchFamily="34" charset="0"/>
                <a:cs typeface="Times New Roman" panose="02020603050405020304" pitchFamily="18" charset="0"/>
              </a:rPr>
              <a:t>La réalisation d’un diagnostic des installations d’éclairage public (armoires, organes de gestion et de protection) ; l’installation de 373 foyers lumineux LED performants desservis par 11 postes d’éclairage public situés dans le carré central de la ville; la mise en place d’un système de télégestion de l’éclairage.</a:t>
            </a:r>
          </a:p>
          <a:p>
            <a:pPr algn="just">
              <a:spcBef>
                <a:spcPts val="225"/>
              </a:spcBef>
              <a:spcAft>
                <a:spcPts val="225"/>
              </a:spcAft>
            </a:pPr>
            <a:r>
              <a:rPr lang="fr-FR" sz="1100" dirty="0">
                <a:latin typeface="Calibri Light" panose="020F0302020204030204" pitchFamily="34" charset="0"/>
                <a:cs typeface="Times New Roman" panose="02020603050405020304" pitchFamily="18" charset="0"/>
              </a:rPr>
              <a:t>A travers ce projet, la commune entend réaliser des gains économiques, impulser une dynamique locale favorable à l’utilisation des énergies renouvelables et contribuer ainsi aux objectifs climatiques nationaux.</a:t>
            </a:r>
            <a:endParaRPr lang="fr-CH" sz="1100" dirty="0">
              <a:latin typeface="Calibri Light" panose="020F0302020204030204" pitchFamily="34" charset="0"/>
              <a:cs typeface="Times New Roman" panose="02020603050405020304" pitchFamily="18" charset="0"/>
            </a:endParaRPr>
          </a:p>
          <a:p>
            <a:pPr algn="just"/>
            <a:endParaRPr lang="fr-CH"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05292703-CF50-81B2-635C-0F0433407F5B}"/>
              </a:ext>
            </a:extLst>
          </p:cNvPr>
          <p:cNvSpPr/>
          <p:nvPr/>
        </p:nvSpPr>
        <p:spPr>
          <a:xfrm>
            <a:off x="-3878" y="11215"/>
            <a:ext cx="6855481"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5C76C9FE-0BB2-2D54-7770-68FB5D7ED5AA}"/>
              </a:ext>
            </a:extLst>
          </p:cNvPr>
          <p:cNvSpPr txBox="1"/>
          <p:nvPr/>
        </p:nvSpPr>
        <p:spPr>
          <a:xfrm>
            <a:off x="-4923" y="2279991"/>
            <a:ext cx="3455187" cy="1525819"/>
          </a:xfrm>
          <a:prstGeom prst="rect">
            <a:avLst/>
          </a:prstGeom>
          <a:solidFill>
            <a:srgbClr val="49B748">
              <a:alpha val="73801"/>
            </a:srgbClr>
          </a:solidFill>
          <a:ln>
            <a:noFill/>
          </a:ln>
        </p:spPr>
        <p:txBody>
          <a:bodyPr wrap="square" lIns="108000" rIns="108000" rtlCol="0" anchor="ctr" anchorCtr="0">
            <a:noAutofit/>
          </a:bodyPr>
          <a:lstStyle/>
          <a:p>
            <a:pPr marL="98425" algn="r"/>
            <a:endParaRPr lang="fr-FR" sz="800" dirty="0">
              <a:solidFill>
                <a:schemeClr val="bg1"/>
              </a:solidFill>
            </a:endParaRPr>
          </a:p>
          <a:p>
            <a:pPr marL="98425" algn="r"/>
            <a:r>
              <a:rPr lang="fr-FR" sz="2200" dirty="0">
                <a:solidFill>
                  <a:schemeClr val="bg1"/>
                </a:solidFill>
              </a:rPr>
              <a:t>Eclairage public performant</a:t>
            </a:r>
          </a:p>
          <a:p>
            <a:pPr marL="180975" algn="r"/>
            <a:endParaRPr lang="fr-FR" sz="2000" dirty="0">
              <a:solidFill>
                <a:schemeClr val="bg1"/>
              </a:solidFill>
            </a:endParaRPr>
          </a:p>
          <a:p>
            <a:pPr marL="180975" algn="r"/>
            <a:r>
              <a:rPr lang="fr-FR" sz="1600" b="1" dirty="0">
                <a:solidFill>
                  <a:schemeClr val="bg1"/>
                </a:solidFill>
              </a:rPr>
              <a:t>Hammam-Lif</a:t>
            </a:r>
          </a:p>
        </p:txBody>
      </p:sp>
      <p:sp>
        <p:nvSpPr>
          <p:cNvPr id="3" name="TextBox 2">
            <a:extLst>
              <a:ext uri="{FF2B5EF4-FFF2-40B4-BE49-F238E27FC236}">
                <a16:creationId xmlns:a16="http://schemas.microsoft.com/office/drawing/2014/main" id="{10F5FC2E-5500-22B1-98D9-E03E8D4912F4}"/>
              </a:ext>
            </a:extLst>
          </p:cNvPr>
          <p:cNvSpPr txBox="1"/>
          <p:nvPr/>
        </p:nvSpPr>
        <p:spPr>
          <a:xfrm>
            <a:off x="199455" y="9558356"/>
            <a:ext cx="263214" cy="276999"/>
          </a:xfrm>
          <a:prstGeom prst="rect">
            <a:avLst/>
          </a:prstGeom>
          <a:noFill/>
        </p:spPr>
        <p:txBody>
          <a:bodyPr wrap="none" rtlCol="0">
            <a:spAutoFit/>
          </a:bodyPr>
          <a:lstStyle/>
          <a:p>
            <a:r>
              <a:rPr lang="x-none" sz="1200" dirty="0">
                <a:solidFill>
                  <a:srgbClr val="4AAE47"/>
                </a:solidFill>
              </a:rPr>
              <a:t>8</a:t>
            </a:r>
          </a:p>
        </p:txBody>
      </p:sp>
    </p:spTree>
    <p:extLst>
      <p:ext uri="{BB962C8B-B14F-4D97-AF65-F5344CB8AC3E}">
        <p14:creationId xmlns:p14="http://schemas.microsoft.com/office/powerpoint/2010/main" val="311462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4A34838-7060-469D-B4DC-5A0CD79A42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20" y="0"/>
            <a:ext cx="6877790" cy="3805809"/>
          </a:xfrm>
          <a:prstGeom prst="rect">
            <a:avLst/>
          </a:prstGeom>
        </p:spPr>
      </p:pic>
      <p:sp>
        <p:nvSpPr>
          <p:cNvPr id="2" name="Rectangle 1">
            <a:extLst>
              <a:ext uri="{FF2B5EF4-FFF2-40B4-BE49-F238E27FC236}">
                <a16:creationId xmlns:a16="http://schemas.microsoft.com/office/drawing/2014/main" id="{28C07759-ECED-3567-7A17-42655ADEB1D0}"/>
              </a:ext>
            </a:extLst>
          </p:cNvPr>
          <p:cNvSpPr/>
          <p:nvPr/>
        </p:nvSpPr>
        <p:spPr>
          <a:xfrm>
            <a:off x="-19790" y="343009"/>
            <a:ext cx="6877790" cy="9905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1" name="ZoneTexte 20">
            <a:extLst>
              <a:ext uri="{FF2B5EF4-FFF2-40B4-BE49-F238E27FC236}">
                <a16:creationId xmlns:a16="http://schemas.microsoft.com/office/drawing/2014/main" id="{ED2405BE-F6E6-5900-86EB-4CABB5E6209C}"/>
              </a:ext>
            </a:extLst>
          </p:cNvPr>
          <p:cNvSpPr txBox="1"/>
          <p:nvPr/>
        </p:nvSpPr>
        <p:spPr>
          <a:xfrm>
            <a:off x="3632509" y="4013977"/>
            <a:ext cx="3021982" cy="5891083"/>
          </a:xfrm>
          <a:prstGeom prst="rect">
            <a:avLst/>
          </a:prstGeom>
          <a:noFill/>
        </p:spPr>
        <p:txBody>
          <a:bodyPr wrap="square" lIns="0" rIns="0">
            <a:noAutofit/>
          </a:bodyPr>
          <a:lstStyle/>
          <a:p>
            <a:pPr algn="just">
              <a:spcAft>
                <a:spcPts val="600"/>
              </a:spcAft>
            </a:pPr>
            <a:r>
              <a:rPr lang="fr-FR" sz="1300" b="1" dirty="0">
                <a:latin typeface="Calibri Light" panose="020F0302020204030204" pitchFamily="34" charset="0"/>
                <a:ea typeface="Calibri" panose="020F0502020204030204" pitchFamily="34" charset="0"/>
                <a:cs typeface="Times New Roman" panose="02020603050405020304" pitchFamily="18" charset="0"/>
              </a:rPr>
              <a:t>Justification et situation initiale</a:t>
            </a:r>
          </a:p>
          <a:p>
            <a:pPr algn="just"/>
            <a:r>
              <a:rPr lang="fr-FR" sz="1100" dirty="0">
                <a:latin typeface="Calibri Light" panose="020F0302020204030204" pitchFamily="34" charset="0"/>
                <a:ea typeface="Calibri" panose="020F0502020204030204" pitchFamily="34" charset="0"/>
                <a:cs typeface="Times New Roman" panose="02020603050405020304" pitchFamily="18" charset="0"/>
              </a:rPr>
              <a:t>La commune de Kairouan dispose de 19 bâtiments dont 8 à usage administratif. La consommation globale s’élève à 561.000 kWh générant un coût annuel de près de 200.000 dinars. A la suite d’un audit énergétique de ses bâtiments et dans la perspective de les doter d’un toit solaire, la Commune a décidé de réduire au maximum la consommation de 4 bâtiments administratifs énergivores préalablement à la mise en place de panneaux solaires.</a:t>
            </a:r>
          </a:p>
          <a:p>
            <a:pPr algn="just">
              <a:spcBef>
                <a:spcPts val="600"/>
              </a:spcBef>
              <a:spcAft>
                <a:spcPts val="600"/>
              </a:spcAft>
            </a:pPr>
            <a:r>
              <a:rPr lang="fr-FR" sz="1300" b="1" dirty="0">
                <a:latin typeface="Calibri Light" panose="020F0302020204030204" pitchFamily="34" charset="0"/>
                <a:cs typeface="Times New Roman" panose="02020603050405020304" pitchFamily="18" charset="0"/>
              </a:rPr>
              <a:t>Description du projet</a:t>
            </a:r>
            <a:endParaRPr lang="fr-FR" sz="1100" dirty="0">
              <a:latin typeface="Calibri Light" panose="020F0302020204030204" pitchFamily="34" charset="0"/>
              <a:cs typeface="Times New Roman" panose="02020603050405020304" pitchFamily="18" charset="0"/>
              <a:sym typeface="Wingdings" pitchFamily="2" charset="2"/>
            </a:endParaRPr>
          </a:p>
          <a:p>
            <a:pPr algn="just"/>
            <a:r>
              <a:rPr lang="fr-FR" sz="1100" dirty="0">
                <a:latin typeface="Calibri Light" panose="020F0302020204030204" pitchFamily="34" charset="0"/>
                <a:ea typeface="Calibri" panose="020F0502020204030204" pitchFamily="34" charset="0"/>
                <a:cs typeface="Times New Roman" panose="02020603050405020304" pitchFamily="18" charset="0"/>
              </a:rPr>
              <a:t>L’audit approfondi de ses bâtiments municipaux a démontré que l’éclairage représentait 79% (tandis que la climatisation ne représentait que 14%) de la consommation énergétique totale des bâtiments. Deux actions préconisées par le plan d’action émanant de l’audit ont été priorisées par l’équipe communale:</a:t>
            </a:r>
          </a:p>
          <a:p>
            <a:pPr algn="just"/>
            <a:endParaRPr lang="fr-FR" sz="1100" dirty="0">
              <a:latin typeface="Calibri Light" panose="020F030202020403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Le remplacement de 210 lampes conventionnelles utilisées pour l’éclairage intérieur et extérieur dans les 4 bâtiments par des lampes plus performantes afin de réduire significativement la consommation de l’énergie tout en gardant un éclairement au moins équivalent. </a:t>
            </a:r>
          </a:p>
          <a:p>
            <a:pPr marL="171450" indent="-171450" algn="just">
              <a:spcBef>
                <a:spcPts val="400"/>
              </a:spcBef>
              <a:buFont typeface="Arial" panose="020B0604020202020204" pitchFamily="34" charset="0"/>
              <a:buChar char="•"/>
            </a:pPr>
            <a:r>
              <a:rPr lang="fr-FR" sz="1100" dirty="0">
                <a:latin typeface="Calibri Light" panose="020F0302020204030204" pitchFamily="34" charset="0"/>
                <a:ea typeface="Calibri" panose="020F0502020204030204" pitchFamily="34" charset="0"/>
                <a:cs typeface="Times New Roman" panose="02020603050405020304" pitchFamily="18" charset="0"/>
              </a:rPr>
              <a:t>Le monitoring rigoureux de la consommation     grâce à la mise en place de compteurs permettant de transmettre, d’archiver et d’exploiter les données via une interface web dédiée, pour ainsi détecter – afin de corriger – d’éventuels écarts de consommation en temps réel.</a:t>
            </a:r>
          </a:p>
        </p:txBody>
      </p:sp>
      <p:sp>
        <p:nvSpPr>
          <p:cNvPr id="8" name="ZoneTexte 7">
            <a:extLst>
              <a:ext uri="{FF2B5EF4-FFF2-40B4-BE49-F238E27FC236}">
                <a16:creationId xmlns:a16="http://schemas.microsoft.com/office/drawing/2014/main" id="{5C76C9FE-0BB2-2D54-7770-68FB5D7ED5AA}"/>
              </a:ext>
            </a:extLst>
          </p:cNvPr>
          <p:cNvSpPr txBox="1"/>
          <p:nvPr/>
        </p:nvSpPr>
        <p:spPr>
          <a:xfrm>
            <a:off x="-32401" y="1902904"/>
            <a:ext cx="3433921" cy="1670290"/>
          </a:xfrm>
          <a:prstGeom prst="rect">
            <a:avLst/>
          </a:prstGeom>
          <a:solidFill>
            <a:srgbClr val="49B748">
              <a:alpha val="84000"/>
            </a:srgbClr>
          </a:solidFill>
          <a:ln>
            <a:noFill/>
          </a:ln>
        </p:spPr>
        <p:txBody>
          <a:bodyPr wrap="square" lIns="108000" rIns="108000" rtlCol="0" anchor="ctr" anchorCtr="0">
            <a:noAutofit/>
          </a:bodyPr>
          <a:lstStyle/>
          <a:p>
            <a:pPr marL="98425" algn="r"/>
            <a:endParaRPr lang="fr-FR" sz="500" dirty="0">
              <a:solidFill>
                <a:schemeClr val="bg1"/>
              </a:solidFill>
            </a:endParaRPr>
          </a:p>
          <a:p>
            <a:pPr marL="98425" algn="r"/>
            <a:r>
              <a:rPr lang="fr-FR" sz="2200" dirty="0">
                <a:solidFill>
                  <a:schemeClr val="bg1"/>
                </a:solidFill>
              </a:rPr>
              <a:t>Eclairage de bâtiment efficace et système de monitoring</a:t>
            </a:r>
            <a:endParaRPr lang="fr-FR" sz="2000" dirty="0">
              <a:solidFill>
                <a:schemeClr val="bg1"/>
              </a:solidFill>
            </a:endParaRPr>
          </a:p>
          <a:p>
            <a:pPr marL="180975" algn="r"/>
            <a:endParaRPr lang="fr-FR" sz="1100" b="1" dirty="0">
              <a:solidFill>
                <a:schemeClr val="bg1"/>
              </a:solidFill>
            </a:endParaRPr>
          </a:p>
          <a:p>
            <a:pPr marL="180975" algn="r"/>
            <a:r>
              <a:rPr lang="fr-FR" sz="1600" b="1" dirty="0">
                <a:solidFill>
                  <a:schemeClr val="bg1"/>
                </a:solidFill>
              </a:rPr>
              <a:t>Kairouan</a:t>
            </a:r>
          </a:p>
        </p:txBody>
      </p:sp>
      <p:sp>
        <p:nvSpPr>
          <p:cNvPr id="3" name="TextBox 2">
            <a:extLst>
              <a:ext uri="{FF2B5EF4-FFF2-40B4-BE49-F238E27FC236}">
                <a16:creationId xmlns:a16="http://schemas.microsoft.com/office/drawing/2014/main" id="{D20BDE7C-686A-C642-A59F-C3C83F2AFCAE}"/>
              </a:ext>
            </a:extLst>
          </p:cNvPr>
          <p:cNvSpPr txBox="1"/>
          <p:nvPr/>
        </p:nvSpPr>
        <p:spPr>
          <a:xfrm>
            <a:off x="4055240" y="343009"/>
            <a:ext cx="2796363" cy="253916"/>
          </a:xfrm>
          <a:prstGeom prst="rect">
            <a:avLst/>
          </a:prstGeom>
          <a:noFill/>
        </p:spPr>
        <p:txBody>
          <a:bodyPr wrap="square" rtlCol="0">
            <a:spAutoFit/>
          </a:bodyPr>
          <a:lstStyle/>
          <a:p>
            <a:pPr marL="171450" indent="-171450">
              <a:buFont typeface="Wingdings" pitchFamily="2" charset="2"/>
              <a:buChar char="à"/>
            </a:pPr>
            <a:endParaRPr lang="fr-CH" sz="1050" dirty="0"/>
          </a:p>
        </p:txBody>
      </p:sp>
      <p:sp>
        <p:nvSpPr>
          <p:cNvPr id="10" name="Rectangle 9">
            <a:extLst>
              <a:ext uri="{FF2B5EF4-FFF2-40B4-BE49-F238E27FC236}">
                <a16:creationId xmlns:a16="http://schemas.microsoft.com/office/drawing/2014/main" id="{4FFDC969-A765-8C6E-7666-55C65EACAE67}"/>
              </a:ext>
            </a:extLst>
          </p:cNvPr>
          <p:cNvSpPr/>
          <p:nvPr/>
        </p:nvSpPr>
        <p:spPr>
          <a:xfrm>
            <a:off x="-4921" y="3805810"/>
            <a:ext cx="3433921" cy="6099250"/>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3578"/>
            <a:endParaRPr lang="fr-FR" sz="14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endParaRPr>
          </a:p>
          <a:p>
            <a:pPr marL="11113"/>
            <a:r>
              <a:rPr lang="fr-FR" b="1" dirty="0">
                <a:solidFill>
                  <a:srgbClr val="FFFFFF"/>
                </a:solidFill>
                <a:latin typeface="Calibri Light" panose="020F0302020204030204" pitchFamily="34" charset="0"/>
                <a:cs typeface="Futura Medium" panose="020B0602020204020303" pitchFamily="34" charset="-79"/>
              </a:rPr>
              <a:t>FICHE D’IDENTITE DU PROJET</a:t>
            </a:r>
          </a:p>
          <a:p>
            <a:pPr marL="11113"/>
            <a:endParaRPr lang="fr-FR" sz="1300" b="1" dirty="0">
              <a:solidFill>
                <a:srgbClr val="FFFFFF"/>
              </a:solidFill>
              <a:ea typeface="Calibri" panose="020F0502020204030204" pitchFamily="34" charset="0"/>
              <a:cs typeface="Futura Medium" panose="020B0602020204020303" pitchFamily="34" charset="-79"/>
            </a:endParaRPr>
          </a:p>
          <a:p>
            <a:pPr marL="11113"/>
            <a:r>
              <a:rPr lang="fr-FR" sz="1200" b="1" dirty="0">
                <a:solidFill>
                  <a:srgbClr val="FFFFFF"/>
                </a:solidFill>
                <a:cs typeface="Futura Medium" panose="020B0602020204020303" pitchFamily="34" charset="-79"/>
              </a:rPr>
              <a:t>Lieu: </a:t>
            </a:r>
            <a:r>
              <a:rPr lang="fr-FR" sz="1200" dirty="0">
                <a:solidFill>
                  <a:srgbClr val="FFFFFF"/>
                </a:solidFill>
                <a:latin typeface="+mj-lt"/>
                <a:ea typeface="Calibri" panose="020F0502020204030204" pitchFamily="34" charset="0"/>
                <a:cs typeface="Futura Medium" panose="020B0602020204020303" pitchFamily="34" charset="-79"/>
              </a:rPr>
              <a:t>Kairouan</a:t>
            </a:r>
          </a:p>
          <a:p>
            <a:pPr marL="11113"/>
            <a:r>
              <a:rPr lang="fr-FR" sz="1200" dirty="0">
                <a:solidFill>
                  <a:srgbClr val="FFFFFF"/>
                </a:solidFill>
                <a:latin typeface="+mj-lt"/>
                <a:ea typeface="Calibri" panose="020F0502020204030204" pitchFamily="34" charset="0"/>
                <a:cs typeface="Futura Medium" panose="020B0602020204020303" pitchFamily="34" charset="-79"/>
              </a:rPr>
              <a:t> </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a:t>
            </a:r>
          </a:p>
          <a:p>
            <a:pPr marL="11113" algn="just"/>
            <a:r>
              <a:rPr lang="fr-FR" sz="1200" b="1" dirty="0">
                <a:solidFill>
                  <a:srgbClr val="FFFFFF"/>
                </a:solidFill>
                <a:ea typeface="Calibri" panose="020F0502020204030204" pitchFamily="34" charset="0"/>
                <a:cs typeface="Futura Medium" panose="020B0602020204020303" pitchFamily="34" charset="-79"/>
              </a:rPr>
              <a:t>Solution</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 : </a:t>
            </a: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Promouvoir l’efficacité énergétique de 4 bâtiments communaux, à travers </a:t>
            </a:r>
            <a:r>
              <a:rPr lang="fr-FR" sz="1200" b="1"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(a) le r</a:t>
            </a:r>
            <a:r>
              <a:rPr lang="fr-FR" sz="1200" dirty="0">
                <a:solidFill>
                  <a:srgbClr val="FFFFFF"/>
                </a:solidFill>
                <a:latin typeface="Calibri Light" panose="020F0302020204030204" pitchFamily="34" charset="0"/>
                <a:ea typeface="Calibri" panose="020F0502020204030204" pitchFamily="34" charset="0"/>
                <a:cs typeface="Futura Medium" panose="020B0602020204020303" pitchFamily="34" charset="-79"/>
              </a:rPr>
              <a:t>emplacement des lampes  conventionnelles par des lampes performantes LED, et</a:t>
            </a:r>
            <a:r>
              <a:rPr lang="fr-FR" sz="1200" dirty="0">
                <a:solidFill>
                  <a:srgbClr val="FFFFFF"/>
                </a:solidFill>
                <a:latin typeface="Calibri Light" panose="020F0302020204030204" pitchFamily="34" charset="0"/>
                <a:cs typeface="Futura Medium" panose="020B0602020204020303" pitchFamily="34" charset="-79"/>
              </a:rPr>
              <a:t> (b) un logiciel, installé au niveau des compteurs,</a:t>
            </a:r>
          </a:p>
          <a:p>
            <a:pPr marL="11113" algn="just"/>
            <a:r>
              <a:rPr lang="fr-FR" sz="1200" dirty="0">
                <a:solidFill>
                  <a:srgbClr val="FFFFFF"/>
                </a:solidFill>
                <a:latin typeface="Calibri Light" panose="020F0302020204030204" pitchFamily="34" charset="0"/>
                <a:cs typeface="Futura Medium" panose="020B0602020204020303" pitchFamily="34" charset="-79"/>
              </a:rPr>
              <a:t>pour le monitoring des consommations énergétiques.</a:t>
            </a:r>
            <a:endParaRPr lang="fr-FR" sz="1200" dirty="0">
              <a:ea typeface="Calibri" panose="020F0502020204030204" pitchFamily="34" charset="0"/>
              <a:cs typeface="Times New Roman" panose="02020603050405020304" pitchFamily="18" charset="0"/>
            </a:endParaRPr>
          </a:p>
          <a:p>
            <a:pPr marL="11113"/>
            <a:endParaRPr lang="fr-FR" sz="1200" b="1" dirty="0">
              <a:solidFill>
                <a:srgbClr val="FFFFFF"/>
              </a:solidFill>
              <a:ea typeface="Calibri" panose="020F0502020204030204" pitchFamily="34" charset="0"/>
              <a:cs typeface="Futura Medium" panose="020B0602020204020303" pitchFamily="34" charset="-79"/>
            </a:endParaRPr>
          </a:p>
          <a:p>
            <a:pPr marL="11113" algn="just"/>
            <a:r>
              <a:rPr lang="fr-FR" sz="1200" b="1" dirty="0">
                <a:solidFill>
                  <a:srgbClr val="FFFFFF"/>
                </a:solidFill>
                <a:ea typeface="Calibri" panose="020F0502020204030204" pitchFamily="34" charset="0"/>
                <a:cs typeface="Futura Medium" panose="020B0602020204020303" pitchFamily="34" charset="-79"/>
              </a:rPr>
              <a:t>Chiffres clés : </a:t>
            </a:r>
            <a:r>
              <a:rPr lang="fr-FR" sz="1200" dirty="0">
                <a:solidFill>
                  <a:srgbClr val="FFFFFF"/>
                </a:solidFill>
                <a:latin typeface="+mj-lt"/>
                <a:ea typeface="Calibri" panose="020F0502020204030204" pitchFamily="34" charset="0"/>
                <a:cs typeface="Futura Medium" panose="020B0602020204020303" pitchFamily="34" charset="-79"/>
              </a:rPr>
              <a:t>Réduction de 39% de la consommation d’électricité liée aux bâtiments ciblés, par rapport aux trois années précédentes (économies de 55 000 dinars/an correspondant à l’évitement de 210 tCO2/an).</a:t>
            </a:r>
          </a:p>
          <a:p>
            <a:pPr marL="11113" algn="just"/>
            <a:endParaRPr lang="fr-FR" sz="1200" b="1" dirty="0">
              <a:solidFill>
                <a:srgbClr val="FFFFFF"/>
              </a:solidFill>
              <a:latin typeface="+mj-lt"/>
              <a:cs typeface="Futura Medium" panose="020B0602020204020303" pitchFamily="34" charset="-79"/>
            </a:endParaRPr>
          </a:p>
          <a:p>
            <a:pPr marL="11113"/>
            <a:r>
              <a:rPr lang="fr-FR" sz="1200" b="1" dirty="0">
                <a:solidFill>
                  <a:srgbClr val="FFFFFF"/>
                </a:solidFill>
                <a:cs typeface="Futura Medium" panose="020B0602020204020303" pitchFamily="34" charset="-79"/>
              </a:rPr>
              <a:t>Domaines ACTE-MEA concernés</a:t>
            </a:r>
          </a:p>
          <a:p>
            <a:pPr marL="11113"/>
            <a:endParaRPr lang="fr-FR" sz="1200" b="1" dirty="0">
              <a:cs typeface="Futura Medium" panose="020B0602020204020303" pitchFamily="34" charset="-79"/>
            </a:endParaRPr>
          </a:p>
          <a:p>
            <a:pPr marL="222250" indent="-211138">
              <a:buFont typeface="Arial" panose="020B0604020202020204" pitchFamily="34" charset="0"/>
              <a:buChar char="•"/>
            </a:pPr>
            <a:r>
              <a:rPr lang="fr-FR" sz="1200" dirty="0">
                <a:latin typeface="+mj-lt"/>
                <a:cs typeface="Futura Medium" panose="020B0602020204020303" pitchFamily="34" charset="-79"/>
              </a:rPr>
              <a:t> Bâtiments et infrastructures communaux</a:t>
            </a:r>
          </a:p>
          <a:p>
            <a:pPr marL="222250" indent="-211138" algn="just">
              <a:buFont typeface="Arial" panose="020B0604020202020204" pitchFamily="34" charset="0"/>
              <a:buChar char="•"/>
            </a:pPr>
            <a:r>
              <a:rPr lang="fr-FR" sz="1200" dirty="0">
                <a:latin typeface="+mj-lt"/>
                <a:cs typeface="Futura Medium" panose="020B0602020204020303" pitchFamily="34" charset="-79"/>
              </a:rPr>
              <a:t> Organisation interne et gouvernance</a:t>
            </a:r>
          </a:p>
          <a:p>
            <a:pPr marL="11113" algn="just"/>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1113" algn="just"/>
            <a:r>
              <a:rPr lang="fr-FR" sz="1200" b="1" dirty="0">
                <a:solidFill>
                  <a:srgbClr val="FFFFFF"/>
                </a:solidFill>
                <a:latin typeface="Calibri" panose="020F0502020204030204" pitchFamily="34" charset="0"/>
                <a:cs typeface="Futura Medium" panose="020B0602020204020303"/>
              </a:rPr>
              <a:t>Année de mise en œuvre </a:t>
            </a:r>
            <a:r>
              <a:rPr lang="fr-FR" sz="1200" b="1" kern="1200" dirty="0">
                <a:solidFill>
                  <a:srgbClr val="FFFFFF"/>
                </a:solidFill>
                <a:effectLst/>
                <a:latin typeface="+mj-lt"/>
                <a:ea typeface="Calibri" panose="020F0502020204030204" pitchFamily="34" charset="0"/>
                <a:cs typeface="Futura Medium" panose="020B0602020204020303"/>
              </a:rPr>
              <a:t>: </a:t>
            </a:r>
          </a:p>
          <a:p>
            <a:pPr marL="11113" algn="just"/>
            <a:r>
              <a:rPr lang="fr-FR" sz="1200" kern="1200" dirty="0">
                <a:solidFill>
                  <a:srgbClr val="FFFFFF"/>
                </a:solidFill>
                <a:effectLst/>
                <a:latin typeface="+mj-lt"/>
                <a:ea typeface="Calibri" panose="020F0502020204030204" pitchFamily="34" charset="0"/>
                <a:cs typeface="Futura Medium" panose="020B0602020204020303"/>
              </a:rPr>
              <a:t>2024</a:t>
            </a:r>
            <a:endParaRPr lang="fr-FR" sz="1200" kern="1200" dirty="0">
              <a:solidFill>
                <a:srgbClr val="FFFFFF"/>
              </a:solidFill>
              <a:latin typeface="+mj-lt"/>
              <a:ea typeface="Calibri" panose="020F0502020204030204" pitchFamily="34" charset="0"/>
              <a:cs typeface="Times New Roman" panose="02020603050405020304" pitchFamily="18" charset="0"/>
            </a:endParaRPr>
          </a:p>
          <a:p>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p>
            <a:pPr marL="50721"/>
            <a:endParaRPr lang="fr-FR" sz="1400" dirty="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029B02C-18FD-E0B1-D2BF-53D0B6AE43FA}"/>
              </a:ext>
            </a:extLst>
          </p:cNvPr>
          <p:cNvSpPr/>
          <p:nvPr/>
        </p:nvSpPr>
        <p:spPr>
          <a:xfrm>
            <a:off x="-31960" y="-17859"/>
            <a:ext cx="6876000" cy="1163461"/>
          </a:xfrm>
          <a:prstGeom prst="rect">
            <a:avLst/>
          </a:prstGeom>
          <a:solidFill>
            <a:srgbClr val="0C6D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40500" rIns="288000" bIns="20250" rtlCol="0" anchor="t" anchorCtr="0">
            <a:noAutofit/>
          </a:bodyPr>
          <a:lstStyle/>
          <a:p>
            <a:pPr marL="50721"/>
            <a:endParaRPr lang="fr-CH" sz="1400"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FF57951-D878-2272-890D-6511C91930A5}"/>
              </a:ext>
            </a:extLst>
          </p:cNvPr>
          <p:cNvSpPr txBox="1"/>
          <p:nvPr/>
        </p:nvSpPr>
        <p:spPr>
          <a:xfrm>
            <a:off x="199455" y="9558356"/>
            <a:ext cx="263214" cy="276999"/>
          </a:xfrm>
          <a:prstGeom prst="rect">
            <a:avLst/>
          </a:prstGeom>
          <a:noFill/>
        </p:spPr>
        <p:txBody>
          <a:bodyPr wrap="none" rtlCol="0">
            <a:spAutoFit/>
          </a:bodyPr>
          <a:lstStyle/>
          <a:p>
            <a:r>
              <a:rPr lang="en-CH" sz="1200" dirty="0">
                <a:solidFill>
                  <a:srgbClr val="4AAE47"/>
                </a:solidFill>
              </a:rPr>
              <a:t>9</a:t>
            </a:r>
          </a:p>
        </p:txBody>
      </p:sp>
    </p:spTree>
    <p:extLst>
      <p:ext uri="{BB962C8B-B14F-4D97-AF65-F5344CB8AC3E}">
        <p14:creationId xmlns:p14="http://schemas.microsoft.com/office/powerpoint/2010/main" val="4126101110"/>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Thème Office">
  <a:themeElements>
    <a:clrScheme name="Personnalisé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2E75B5"/>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5019</TotalTime>
  <Words>3344</Words>
  <Application>Microsoft Macintosh PowerPoint</Application>
  <PresentationFormat>A4 Paper (210x297 mm)</PresentationFormat>
  <Paragraphs>405</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Futura Medium</vt:lpstr>
      <vt:lpstr>System Font Regular</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Caroline Huwiler</dc:creator>
  <cp:keywords/>
  <dc:description/>
  <cp:lastModifiedBy>Caroline Huwiler</cp:lastModifiedBy>
  <cp:revision>208</cp:revision>
  <cp:lastPrinted>2024-05-02T15:28:24Z</cp:lastPrinted>
  <dcterms:created xsi:type="dcterms:W3CDTF">2022-05-11T17:33:03Z</dcterms:created>
  <dcterms:modified xsi:type="dcterms:W3CDTF">2024-05-02T22:51:47Z</dcterms:modified>
  <cp:category/>
</cp:coreProperties>
</file>